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62" r:id="rId12"/>
    <p:sldId id="294" r:id="rId13"/>
    <p:sldId id="260" r:id="rId14"/>
    <p:sldId id="264" r:id="rId15"/>
    <p:sldId id="265" r:id="rId16"/>
    <p:sldId id="295" r:id="rId17"/>
    <p:sldId id="296" r:id="rId18"/>
    <p:sldId id="256" r:id="rId19"/>
    <p:sldId id="297" r:id="rId20"/>
    <p:sldId id="258" r:id="rId21"/>
    <p:sldId id="278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59" r:id="rId36"/>
    <p:sldId id="31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481-305E-44FF-8B83-54BD63CA5754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CEDC2-6DC8-4163-8483-2E2E301BF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0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CEDC2-6DC8-4163-8483-2E2E301BFB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9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EF48-4EBB-4B02-B6C0-8D520C50F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F891-DA40-4924-9F37-501858D16F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8EB3-C662-4186-A75F-F89359883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0B688-C51A-480D-B32A-C93AE10B0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C88D3-0DAE-47D3-ACA6-F6A412846C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ADB8-EB95-4176-AA39-3C6992C1F2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4AF5B-AB04-46DC-948D-73315DA0D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E18C-EFF1-4AE6-B273-1A5C9F77D5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3669-CE3A-405A-AA13-ADD3562D57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F144F-5ACC-4877-A3C6-BF7866AE1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082F0-50CB-402D-85D4-EACEFCDD5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8C2B-8B90-42C5-AE94-E285EA08A8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6A2B88-181D-4803-A631-5E96F207B7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6472254" cy="4268799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Ты весь мир обогреваешь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И усталости не знаешь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Улыбаешься в оконце</a:t>
            </a:r>
            <a:endParaRPr lang="ru-RU" sz="36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    А 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зовут тебя все</a:t>
            </a: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….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016" y="2967335"/>
            <a:ext cx="7067962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Внимание!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Важное сообщение!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1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590800" cy="3240088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r>
              <a:rPr lang="ru-RU" sz="2800" b="1" dirty="0">
                <a:latin typeface="Geneva CY" charset="-52"/>
              </a:rPr>
              <a:t>На земном шаре нет мест, где бы они ни обитали.</a:t>
            </a:r>
            <a:r>
              <a:rPr lang="ru-RU" sz="2800" b="1" dirty="0"/>
              <a:t> </a:t>
            </a:r>
            <a:endParaRPr lang="en-US" sz="2800" b="1" dirty="0"/>
          </a:p>
        </p:txBody>
      </p:sp>
      <p:pic>
        <p:nvPicPr>
          <p:cNvPr id="8197" name="Picture 5" descr="6730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3937000" cy="5905500"/>
          </a:xfrm>
          <a:prstGeom prst="rect">
            <a:avLst/>
          </a:prstGeom>
          <a:noFill/>
        </p:spPr>
      </p:pic>
      <p:pic>
        <p:nvPicPr>
          <p:cNvPr id="8198" name="Picture 6" descr="0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5659437" cy="4243387"/>
          </a:xfrm>
          <a:prstGeom prst="rect">
            <a:avLst/>
          </a:prstGeom>
          <a:noFill/>
        </p:spPr>
      </p:pic>
      <p:pic>
        <p:nvPicPr>
          <p:cNvPr id="8199" name="Picture 7" descr="680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6264275" cy="4176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http://s60.radikal.ru/i168/0903/87/128c8c208d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5888"/>
            <a:ext cx="882015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marL="80010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Эти 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удивительные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существа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не гибнут,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даже если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их кипятить 100 часов! </a:t>
            </a: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Они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выдерживают температуру ниже 200С! </a:t>
            </a: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Эти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организмы «едят» яды! </a:t>
            </a:r>
            <a:endParaRPr lang="ru-RU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6338"/>
            <a:ext cx="7499350" cy="2409825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сухой почве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они могут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сохраняться до 1000 лет! </a:t>
            </a:r>
            <a:endParaRPr lang="ru-RU" sz="28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пробудиться из летаргического сна могут через 500млн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лет</a:t>
            </a:r>
            <a:endParaRPr lang="ru-RU" sz="2800" b="1" dirty="0">
              <a:solidFill>
                <a:srgbClr val="FF0000"/>
              </a:solidFill>
              <a:latin typeface="Geneva CY" charset="-52"/>
            </a:endParaRPr>
          </a:p>
        </p:txBody>
      </p:sp>
      <p:pic>
        <p:nvPicPr>
          <p:cNvPr id="6148" name="Picture 4" descr="почв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6250"/>
            <a:ext cx="4537075" cy="29940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8229600" cy="96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Geneva CY" charset="-52"/>
              </a:rPr>
              <a:t>Их можно найти даже во льдах Антарктиды!</a:t>
            </a:r>
            <a:endParaRPr lang="ru-RU" sz="2800" b="1" dirty="0">
              <a:solidFill>
                <a:srgbClr val="0000FF"/>
              </a:solidFill>
              <a:latin typeface="Geneva CY" charset="-52"/>
            </a:endParaRPr>
          </a:p>
        </p:txBody>
      </p:sp>
      <p:pic>
        <p:nvPicPr>
          <p:cNvPr id="11268" name="Picture 4" descr="p21_3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27325"/>
            <a:ext cx="5184775" cy="3886200"/>
          </a:xfrm>
          <a:prstGeom prst="rect">
            <a:avLst/>
          </a:prstGeom>
          <a:noFill/>
        </p:spPr>
      </p:pic>
      <p:pic>
        <p:nvPicPr>
          <p:cNvPr id="11270" name="Picture 6" descr="p52_3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78138"/>
            <a:ext cx="4824412" cy="3616325"/>
          </a:xfrm>
          <a:prstGeom prst="rect">
            <a:avLst/>
          </a:prstGeom>
          <a:noFill/>
        </p:spPr>
      </p:pic>
      <p:pic>
        <p:nvPicPr>
          <p:cNvPr id="11271" name="Picture 7" descr="Айсбер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6046788" cy="397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139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/>
              <a:t>    </a:t>
            </a:r>
            <a:r>
              <a:rPr lang="ru-RU" sz="2800" b="1" dirty="0">
                <a:latin typeface="Geneva CY" charset="-52"/>
              </a:rPr>
              <a:t>К концу первых суток в организме новорожденного ребенка живет </a:t>
            </a:r>
            <a:r>
              <a:rPr lang="ru-RU" sz="2800" b="1" dirty="0">
                <a:solidFill>
                  <a:srgbClr val="0000FF"/>
                </a:solidFill>
                <a:latin typeface="Geneva CY" charset="-52"/>
              </a:rPr>
              <a:t>12 видов </a:t>
            </a:r>
            <a:r>
              <a:rPr lang="ru-RU" sz="2800" b="1" dirty="0" smtClean="0">
                <a:solidFill>
                  <a:srgbClr val="0000FF"/>
                </a:solidFill>
                <a:latin typeface="Geneva CY" charset="-52"/>
              </a:rPr>
              <a:t>этих существ!!! </a:t>
            </a:r>
            <a:endParaRPr lang="ru-RU" sz="2800" b="1" dirty="0">
              <a:solidFill>
                <a:srgbClr val="0000FF"/>
              </a:solidFill>
              <a:latin typeface="Geneva CY" charset="-52"/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rgbClr val="0000FF"/>
              </a:solidFill>
              <a:latin typeface="Geneva CY" charset="-52"/>
            </a:endParaRPr>
          </a:p>
        </p:txBody>
      </p:sp>
      <p:pic>
        <p:nvPicPr>
          <p:cNvPr id="12292" name="Picture 4" descr="bd0715-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2498725" cy="3468688"/>
          </a:xfrm>
          <a:prstGeom prst="rect">
            <a:avLst/>
          </a:prstGeom>
          <a:noFill/>
        </p:spPr>
      </p:pic>
      <p:pic>
        <p:nvPicPr>
          <p:cNvPr id="12293" name="Picture 5" descr="216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2447925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кирилл и арсений\Desktop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19" cy="335756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Каждое из этих существ за неделю могло бы произвести столько потомков, что их общая масса достигла бы массы Земли! </a:t>
            </a:r>
            <a:endParaRPr lang="ru-RU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3643314"/>
            <a:ext cx="6615130" cy="2482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Но если бы эти организмы исчезли с нашей планеты, то жизнь на ней замерла бы через 30 лет.</a:t>
            </a:r>
            <a:endParaRPr lang="ru-RU" sz="3600" b="1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9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Кто  эти таинственные существа???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2958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2740025" cy="33845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3" name="Picture 5" descr="bb7906-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2809875" cy="2244725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60483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Normal3" dir="b"/>
            </a:scene3d>
            <a:sp3d extrusionH="4302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Geneva CE"/>
              </a:rPr>
              <a:t>Бактерии</a:t>
            </a:r>
          </a:p>
        </p:txBody>
      </p:sp>
      <p:pic>
        <p:nvPicPr>
          <p:cNvPr id="2055" name="Picture 7" descr="ба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2663825" cy="2130425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Бактерии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Бактерии_видео_с_микроскопа(MusVid.ne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0617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kaplja_vodi_foto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3" y="0"/>
            <a:ext cx="4190997" cy="3143248"/>
          </a:xfrm>
          <a:prstGeom prst="rect">
            <a:avLst/>
          </a:prstGeom>
          <a:noFill/>
        </p:spPr>
      </p:pic>
      <p:pic>
        <p:nvPicPr>
          <p:cNvPr id="2050" name="Picture 2" descr="I:\kaplja_vodi_foto_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047467"/>
            <a:ext cx="5429256" cy="3810534"/>
          </a:xfrm>
          <a:prstGeom prst="rect">
            <a:avLst/>
          </a:prstGeom>
          <a:noFill/>
        </p:spPr>
      </p:pic>
      <p:pic>
        <p:nvPicPr>
          <p:cNvPr id="2052" name="Picture 4" descr="I:\kaplja_vodi_foto_22_glavna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8" cy="394335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2976" y="571480"/>
            <a:ext cx="6031546" cy="555468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Много 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меня-пропал бы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мир,</a:t>
            </a:r>
            <a:endParaRPr lang="ru-RU" sz="2800" b="1" dirty="0" smtClean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  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Мало 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меня – пропал бы мир. </a:t>
            </a:r>
            <a:endParaRPr lang="ru-RU" sz="2800" b="1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sz="2800" dirty="0" smtClean="0"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**********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Я и туча 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туман,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 ручей, 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океан.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летаю,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бегу,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 smtClean="0">
                <a:latin typeface="Times New Roman"/>
                <a:ea typeface="Times New Roman"/>
              </a:rPr>
              <a:t>      И </a:t>
            </a:r>
            <a:r>
              <a:rPr lang="ru-RU" sz="2800" b="1" dirty="0">
                <a:latin typeface="Times New Roman"/>
                <a:ea typeface="Times New Roman"/>
              </a:rPr>
              <a:t>стеклянной быть могу.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522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Местообитания </a:t>
            </a: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бактерий.</a:t>
            </a:r>
            <a:endParaRPr lang="ru-RU" sz="40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Строение клетки бактерий.</a:t>
            </a:r>
            <a:endParaRPr lang="ru-RU" sz="40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Многообразие бактерий.</a:t>
            </a:r>
            <a:endParaRPr lang="ru-RU" sz="40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Размножение бактерий.</a:t>
            </a:r>
            <a:endParaRPr lang="ru-RU" sz="40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Значение бактерий.</a:t>
            </a:r>
            <a:endParaRPr lang="ru-RU" sz="40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0000FF"/>
              </a:solidFill>
              <a:latin typeface="Geneva CY" charset="-52"/>
            </a:endParaRPr>
          </a:p>
        </p:txBody>
      </p:sp>
      <p:pic>
        <p:nvPicPr>
          <p:cNvPr id="4100" name="Picture 4" descr="bc3181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800225" cy="2389187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23034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CY"/>
              </a:rPr>
              <a:t>План урока:</a:t>
            </a:r>
            <a:endParaRPr lang="ru-RU" sz="3600" b="1" i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268413"/>
            <a:ext cx="2736850" cy="3673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Geneva CY" charset="-52"/>
              </a:rPr>
              <a:t>Впервые бактерии были обнаружены и описаны в 1683 г. </a:t>
            </a:r>
            <a:r>
              <a:rPr lang="ru-RU" sz="2800" b="1" u="sng" dirty="0">
                <a:solidFill>
                  <a:srgbClr val="0000FF"/>
                </a:solidFill>
                <a:latin typeface="Geneva CY" charset="-52"/>
              </a:rPr>
              <a:t>Антони </a:t>
            </a:r>
            <a:r>
              <a:rPr lang="ru-RU" sz="2800" b="1" u="sng" dirty="0" err="1">
                <a:solidFill>
                  <a:srgbClr val="0000FF"/>
                </a:solidFill>
                <a:latin typeface="Geneva CY" charset="-52"/>
              </a:rPr>
              <a:t>ван</a:t>
            </a:r>
            <a:r>
              <a:rPr lang="ru-RU" sz="2800" b="1" u="sng" dirty="0">
                <a:solidFill>
                  <a:srgbClr val="0000FF"/>
                </a:solidFill>
                <a:latin typeface="Geneva CY" charset="-52"/>
              </a:rPr>
              <a:t> Левенгуком.</a:t>
            </a:r>
            <a:r>
              <a:rPr lang="ru-RU" sz="2800" dirty="0">
                <a:latin typeface="Geneva CY" charset="-52"/>
              </a:rPr>
              <a:t> </a:t>
            </a:r>
            <a:br>
              <a:rPr lang="ru-RU" sz="2800" dirty="0">
                <a:latin typeface="Geneva CY" charset="-52"/>
              </a:rPr>
            </a:br>
            <a:endParaRPr lang="en-US" sz="2800" dirty="0">
              <a:latin typeface="Geneva CY" charset="-52"/>
            </a:endParaRPr>
          </a:p>
          <a:p>
            <a:pPr>
              <a:lnSpc>
                <a:spcPct val="90000"/>
              </a:lnSpc>
            </a:pPr>
            <a:endParaRPr lang="ru-RU" dirty="0">
              <a:latin typeface="Geneva CY" charset="-52"/>
            </a:endParaRPr>
          </a:p>
        </p:txBody>
      </p:sp>
      <p:pic>
        <p:nvPicPr>
          <p:cNvPr id="25605" name="Picture 5" descr="левенг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414587" cy="24145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8" name="Picture 8" descr="бактерии левенг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4175"/>
            <a:ext cx="2670175" cy="28416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468076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eneva CE"/>
              </a:rPr>
              <a:t>Немного истории…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Geneva CE"/>
            </a:endParaRP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3108325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CE"/>
              </a:rPr>
              <a:t>микроскоп Левенгука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5435600" y="5949950"/>
            <a:ext cx="3463925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aco CE"/>
              </a:rPr>
              <a:t>Что увидел Левенгук.</a:t>
            </a:r>
          </a:p>
        </p:txBody>
      </p:sp>
      <p:sp>
        <p:nvSpPr>
          <p:cNvPr id="2561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2813" y="6381750"/>
            <a:ext cx="471487" cy="269875"/>
          </a:xfrm>
          <a:prstGeom prst="chevron">
            <a:avLst>
              <a:gd name="adj" fmla="val 4367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5" descr="Микроскоп 1751 го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4" y="1989138"/>
            <a:ext cx="25479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физкульминутка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/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Раз – подняться, потянуться,</a:t>
            </a:r>
            <a:endParaRPr lang="ru-RU" sz="4000" dirty="0">
              <a:solidFill>
                <a:srgbClr val="0070C0"/>
              </a:solidFill>
            </a:endParaRPr>
          </a:p>
          <a:p>
            <a:pPr indent="450215" algn="just"/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Два – согнуться, разогнуться,</a:t>
            </a:r>
            <a:endParaRPr lang="ru-RU" sz="4000" dirty="0">
              <a:solidFill>
                <a:srgbClr val="0070C0"/>
              </a:solidFill>
            </a:endParaRPr>
          </a:p>
          <a:p>
            <a:pPr indent="450215" algn="just"/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Три – в ладоши три хлопка, </a:t>
            </a:r>
            <a:endParaRPr lang="ru-RU" sz="4000" dirty="0">
              <a:solidFill>
                <a:srgbClr val="0070C0"/>
              </a:solidFill>
            </a:endParaRPr>
          </a:p>
          <a:p>
            <a:pPr indent="450215" algn="just"/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Головою три кивка,</a:t>
            </a:r>
            <a:endParaRPr lang="ru-RU" sz="4000" dirty="0">
              <a:solidFill>
                <a:srgbClr val="0070C0"/>
              </a:solidFill>
            </a:endParaRPr>
          </a:p>
          <a:p>
            <a:pPr indent="450215" algn="just"/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На четыре – руки шире,</a:t>
            </a:r>
            <a:endParaRPr lang="ru-RU" sz="4000" dirty="0">
              <a:solidFill>
                <a:srgbClr val="0070C0"/>
              </a:solidFill>
            </a:endParaRPr>
          </a:p>
          <a:p>
            <a:pPr indent="450215" algn="just"/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Пять- руками </a:t>
            </a: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помахать,</a:t>
            </a:r>
            <a:endParaRPr lang="ru-RU" sz="4000" dirty="0" smtClean="0">
              <a:solidFill>
                <a:srgbClr val="0070C0"/>
              </a:solidFill>
            </a:endParaRPr>
          </a:p>
          <a:p>
            <a:pPr indent="450215" algn="just"/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Шесть </a:t>
            </a:r>
            <a:r>
              <a:rPr lang="ru-RU" sz="4000" b="1" dirty="0">
                <a:solidFill>
                  <a:srgbClr val="0070C0"/>
                </a:solidFill>
                <a:latin typeface="Times New Roman"/>
                <a:ea typeface="Times New Roman"/>
              </a:rPr>
              <a:t>за парту сесть опять!</a:t>
            </a:r>
            <a:endParaRPr lang="ru-RU" sz="4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 и арсений\Desktop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4" y="500042"/>
            <a:ext cx="8520739" cy="635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86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Задания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№1.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1"/>
            <a:ext cx="8229600" cy="432048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Бактерии появились и расселились на Земле раньше других организмов. Пользуясь текстом выясните, насколько широко распространились бактерии на Земле, и как им удается до сих пор оставаться одной из процветающих групп организмов.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мы узнали,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что бактерии…………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 descr="bb7906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8" cy="1844824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285776"/>
            <a:ext cx="8229600" cy="6411939"/>
          </a:xfrm>
        </p:spPr>
        <p:txBody>
          <a:bodyPr/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</a:pPr>
            <a:endParaRPr lang="ru-RU" dirty="0" smtClean="0">
              <a:latin typeface="Times New Roman"/>
              <a:ea typeface="Calibri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Calibri"/>
              </a:rPr>
              <a:t>Пользуясь </a:t>
            </a:r>
            <a:r>
              <a:rPr lang="ru-RU" sz="2400" b="1" dirty="0">
                <a:latin typeface="Times New Roman"/>
                <a:ea typeface="Calibri"/>
              </a:rPr>
              <a:t>описанием строения бактерий, предложите схему строения клетки. Используя готовые элементы попробуйте составить аппликацию «Бактериальная клетка».</a:t>
            </a:r>
            <a:endParaRPr lang="ru-RU" sz="2400" b="1" dirty="0"/>
          </a:p>
          <a:p>
            <a:pPr lvl="0" algn="just"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latin typeface="Times New Roman"/>
                <a:ea typeface="Calibri"/>
              </a:rPr>
              <a:t>Охарактеризуйте различные формы строения бактериальных клеток, изображенные на рисунках  используя только прилагательные</a:t>
            </a:r>
            <a:r>
              <a:rPr lang="ru-RU" sz="2400" b="1" dirty="0">
                <a:latin typeface="Times New Roman"/>
                <a:cs typeface="Times New Roman"/>
              </a:rPr>
              <a:t>, попробуйте составить схему классификации по формам бактериальных клеток.</a:t>
            </a:r>
            <a:endParaRPr lang="ru-RU" sz="2400" b="1" dirty="0"/>
          </a:p>
          <a:p>
            <a:pPr marL="133985" indent="0" algn="just">
              <a:spcAft>
                <a:spcPts val="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р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57694"/>
            <a:ext cx="5976663" cy="25003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774852"/>
          </a:xfrm>
        </p:spPr>
        <p:txBody>
          <a:bodyPr/>
          <a:lstStyle/>
          <a:p>
            <a:r>
              <a:rPr lang="ru-RU" dirty="0" smtClean="0"/>
              <a:t>Задание №2.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Задания №3 .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Какой процесс лежит в основе увеличения численности бактерий?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Предложить схему размножения бактерий. Составьте аппликацию «Размножение бактерий» используя модели бактериальных клеток.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Ответ: мы узнали о размножении бактерий, которое происходит……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6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 бактерий.</a:t>
            </a:r>
            <a:endParaRPr lang="ru-RU" dirty="0"/>
          </a:p>
        </p:txBody>
      </p:sp>
      <p:pic>
        <p:nvPicPr>
          <p:cNvPr id="4" name="Бактерии(MusVid.ne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24717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Академик В. И Вернадский подсчитал, что в благоприятных условиях  потомство всего одной бактерии  может заполнить впадину Тихого океана за 5 дней.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Почему этого не происходит?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Что происходит с бактериями  в небла­гоприятных условиях? Обсудить вопрос в группе, высказать предположение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</a:rPr>
              <a:t>Сформулируйте и запишите определение «Спора –это…».</a:t>
            </a:r>
            <a:endParaRPr lang="ru-RU" sz="2800" b="1" dirty="0"/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576064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Задания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№4.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Можно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ли на Земле обойтись без бактерий? Изучить дополнительную информацию о бактериях  и определить роль бактерий в природе, подкрепляя    примерами: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      Бактерии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ts val="166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latin typeface="Times New Roman"/>
                <a:ea typeface="Calibri"/>
                <a:cs typeface="Times New Roman"/>
              </a:rPr>
              <a:t>Ответ: мы </a:t>
            </a:r>
            <a:r>
              <a:rPr lang="ru-RU" u="sng" dirty="0" err="1">
                <a:latin typeface="Times New Roman"/>
                <a:ea typeface="Calibri"/>
                <a:cs typeface="Times New Roman"/>
              </a:rPr>
              <a:t>определии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 роль бактерий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в</a:t>
            </a:r>
          </a:p>
          <a:p>
            <a:pPr marL="0" indent="0" algn="just">
              <a:lnSpc>
                <a:spcPts val="166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природе, она заключается…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043608" y="3717032"/>
            <a:ext cx="216024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54969" y="371703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99992" y="3717032"/>
            <a:ext cx="1872208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1" y="3933057"/>
            <a:ext cx="1982468" cy="29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75706"/>
            <a:ext cx="1742877" cy="17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/>
              <a:t>3.</a:t>
            </a:r>
            <a:r>
              <a:rPr lang="ru-RU" sz="4000" b="1" dirty="0" smtClean="0"/>
              <a:t>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Они в экосистеме  едят и сами являются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пищей.</a:t>
            </a:r>
            <a:endParaRPr lang="ru-RU" sz="4000" b="1" dirty="0"/>
          </a:p>
        </p:txBody>
      </p:sp>
      <p:pic>
        <p:nvPicPr>
          <p:cNvPr id="3074" name="Picture 2" descr="I:\скачанные файлы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12" y="357166"/>
            <a:ext cx="580238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1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Задания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№5.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9062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Только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ли вред приносят бактерии человеку? Изучить дополнительную информацию о бактериях  и определить роль бактерий в жизни человека, подкрепляя    примерами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6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Значение бактерий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+   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pPr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Ответ:  мы выяснили, что бактерии могут, как помогать человеку……….</a:t>
            </a:r>
            <a:endParaRPr lang="ru-RU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835696" y="1700808"/>
            <a:ext cx="5544616" cy="3024336"/>
            <a:chOff x="5580" y="11968"/>
            <a:chExt cx="3930" cy="135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6825" y="11968"/>
              <a:ext cx="1515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6135" y="12418"/>
              <a:ext cx="2745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5580" y="12868"/>
              <a:ext cx="393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AutoShape 14"/>
            <p:cNvCxnSpPr>
              <a:cxnSpLocks noChangeShapeType="1"/>
            </p:cNvCxnSpPr>
            <p:nvPr/>
          </p:nvCxnSpPr>
          <p:spPr bwMode="auto">
            <a:xfrm>
              <a:off x="7575" y="11968"/>
              <a:ext cx="0" cy="1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Picture 2" descr="http://www.free-color.ru/base/cat_image/7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9293"/>
            <a:ext cx="2880320" cy="24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img18.slando.kz/images_slandokz/64612377_1_644x461_bioryazhenka-alma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72" y="-29037"/>
            <a:ext cx="1610428" cy="18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mamovediya.com.ua/imageresizer.php?width=165&amp;height=110&amp;image=http://mamovediya.com.ua/wp-content/uploads/2013/08/angin-80x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" y="0"/>
            <a:ext cx="22320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g2.grad.bg/300x300/streptokoki-vlak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11820"/>
            <a:ext cx="14874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Биологическое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лото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075770"/>
              </p:ext>
            </p:extLst>
          </p:nvPr>
        </p:nvGraphicFramePr>
        <p:xfrm>
          <a:off x="179511" y="1447188"/>
          <a:ext cx="8640961" cy="42860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Прокариоты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Споры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Жгутик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Бациллы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Цитоплазма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Оболочка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Кокки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916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Ключ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99773"/>
              </p:ext>
            </p:extLst>
          </p:nvPr>
        </p:nvGraphicFramePr>
        <p:xfrm>
          <a:off x="179512" y="1484783"/>
          <a:ext cx="8856983" cy="51295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8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916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232248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Можно ли выделить бактерии в отдельное царство?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Бактерии(MusVid.net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6573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07375" cy="17573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smtClean="0"/>
              <a:t> </a:t>
            </a:r>
            <a:r>
              <a:rPr lang="ru-RU" sz="2800" smtClean="0">
                <a:latin typeface="Geneva CY" charset="-52"/>
              </a:rPr>
              <a:t>Бактерии выделены в самостоятельное царство </a:t>
            </a:r>
            <a:r>
              <a:rPr lang="ru-RU" sz="2800" b="1" u="sng" smtClean="0">
                <a:solidFill>
                  <a:srgbClr val="0000FF"/>
                </a:solidFill>
                <a:latin typeface="Geneva CY" charset="-52"/>
              </a:rPr>
              <a:t>Monera.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smtClean="0">
                <a:latin typeface="Geneva CY" charset="-52"/>
              </a:rPr>
              <a:t>В настоящее время известно около </a:t>
            </a:r>
            <a:r>
              <a:rPr lang="ru-RU" sz="2800" smtClean="0">
                <a:solidFill>
                  <a:srgbClr val="0000FF"/>
                </a:solidFill>
                <a:latin typeface="Geneva CY" charset="-52"/>
              </a:rPr>
              <a:t>3 000</a:t>
            </a:r>
            <a:r>
              <a:rPr lang="ru-RU" sz="2800" smtClean="0">
                <a:latin typeface="Geneva CY" charset="-52"/>
              </a:rPr>
              <a:t> видов бактерий.</a:t>
            </a:r>
          </a:p>
          <a:p>
            <a:pPr>
              <a:lnSpc>
                <a:spcPct val="80000"/>
              </a:lnSpc>
            </a:pPr>
            <a:endParaRPr lang="ru-RU" sz="2800">
              <a:latin typeface="Geneva CY" charset="-52"/>
            </a:endParaRPr>
          </a:p>
        </p:txBody>
      </p:sp>
      <p:pic>
        <p:nvPicPr>
          <p:cNvPr id="5124" name="Picture 4" descr="ба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3195638" cy="33655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6" name="Picture 6" descr="бак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535488" cy="35385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</a:rPr>
              <a:t>Домашнее задание:</a:t>
            </a:r>
            <a:r>
              <a:rPr lang="ru-RU" sz="400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параграф 9; вопросы. Практическое задание «Получение  культуры бактерий» (по желанию).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6" descr="http://citizenscientistsleague.com/wp-content/uploads/2012/03/Soil_micro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62575" cy="51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1.amando.it/imagesdyn/articoli/16/67/10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327325" cy="28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2.grad.bg/300x300/streptokoki-vlak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843"/>
            <a:ext cx="231775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скачанные файлы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486" cy="703950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4.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Весной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появляется,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А зимой скрывается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…</a:t>
            </a:r>
            <a:endParaRPr lang="en-US" sz="2800" b="1" dirty="0" smtClean="0"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*************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Высока 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зелена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Будет скошена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она.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Овцы, козы и коровы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 smtClean="0">
                <a:latin typeface="Times New Roman"/>
                <a:ea typeface="Times New Roman"/>
              </a:rPr>
              <a:t>     Есть </a:t>
            </a:r>
            <a:r>
              <a:rPr lang="ru-RU" sz="2800" b="1" dirty="0">
                <a:latin typeface="Times New Roman"/>
                <a:ea typeface="Times New Roman"/>
              </a:rPr>
              <a:t>всегда ее </a:t>
            </a:r>
            <a:r>
              <a:rPr lang="ru-RU" sz="2800" b="1" dirty="0" smtClean="0">
                <a:latin typeface="Times New Roman"/>
                <a:ea typeface="Times New Roman"/>
              </a:rPr>
              <a:t>готовы.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83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скачанные файлы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" y="2809874"/>
            <a:ext cx="5387120" cy="4048125"/>
          </a:xfrm>
          <a:prstGeom prst="rect">
            <a:avLst/>
          </a:prstGeom>
          <a:noFill/>
        </p:spPr>
      </p:pic>
      <p:pic>
        <p:nvPicPr>
          <p:cNvPr id="5122" name="Picture 2" descr="I:\скачанные файлы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0"/>
            <a:ext cx="5489575" cy="428625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85750"/>
            <a:ext cx="5219700" cy="5840413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800" b="1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</a:rPr>
              <a:t>. 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Паренёчек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белобрысый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Дунет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ветер и он лысый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Кто же этот мальчик?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      Это 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767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6.  Происходит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не везде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Только в хлорофилле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Без процесса этого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 smtClean="0">
                <a:latin typeface="Times New Roman"/>
                <a:ea typeface="Times New Roman"/>
              </a:rPr>
              <a:t>     Мы </a:t>
            </a:r>
            <a:r>
              <a:rPr lang="ru-RU" sz="2800" b="1" dirty="0">
                <a:latin typeface="Times New Roman"/>
                <a:ea typeface="Times New Roman"/>
              </a:rPr>
              <a:t>бы и не жили. </a:t>
            </a:r>
            <a:endParaRPr lang="ru-RU" sz="2800" b="1" dirty="0"/>
          </a:p>
        </p:txBody>
      </p:sp>
      <p:pic>
        <p:nvPicPr>
          <p:cNvPr id="6146" name="Picture 2" descr="I:\скачанные файлы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214686"/>
            <a:ext cx="4286248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8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2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94920" cy="46910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7.  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клетке всех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объединяю,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Саму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клетку охраняю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Защищаю, берегу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 smtClean="0">
                <a:latin typeface="Times New Roman"/>
                <a:ea typeface="Times New Roman"/>
              </a:rPr>
              <a:t>     Строго </a:t>
            </a:r>
            <a:r>
              <a:rPr lang="ru-RU" sz="2800" b="1" dirty="0">
                <a:latin typeface="Times New Roman"/>
                <a:ea typeface="Times New Roman"/>
              </a:rPr>
              <a:t>за врагом </a:t>
            </a:r>
            <a:r>
              <a:rPr lang="ru-RU" sz="2800" b="1" dirty="0" smtClean="0">
                <a:latin typeface="Times New Roman"/>
                <a:ea typeface="Times New Roman"/>
              </a:rPr>
              <a:t>слежу!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838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-1"/>
            <a:ext cx="9147242" cy="685160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5338936" cy="2571768"/>
          </a:xfrm>
          <a:solidFill>
            <a:schemeClr val="bg1"/>
          </a:solidFill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8</a:t>
            </a:r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.   </a:t>
            </a:r>
            <a:r>
              <a:rPr lang="ru-RU" sz="3200" b="1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Цепь </a:t>
            </a: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не замкнута пока, </a:t>
            </a:r>
            <a:endParaRPr lang="ru-RU" sz="3200" b="1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Отчего</a:t>
            </a: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, скажите?</a:t>
            </a:r>
            <a:endParaRPr lang="ru-RU" sz="3200" b="1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В ней кого-то не хватает,</a:t>
            </a:r>
            <a:endParaRPr lang="ru-RU" sz="3200" b="1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    Нет </a:t>
            </a:r>
            <a:r>
              <a:rPr lang="ru-RU" sz="3200" b="1" dirty="0">
                <a:solidFill>
                  <a:schemeClr val="accent2"/>
                </a:solidFill>
                <a:latin typeface="Times New Roman"/>
                <a:ea typeface="Times New Roman"/>
              </a:rPr>
              <a:t>в ней</a:t>
            </a:r>
            <a:r>
              <a:rPr lang="ru-RU" sz="32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…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I:\скачанные файлы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748" cy="39290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000240"/>
            <a:ext cx="9036496" cy="15696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4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630</Words>
  <Application>Microsoft Office PowerPoint</Application>
  <PresentationFormat>Экран (4:3)</PresentationFormat>
  <Paragraphs>153</Paragraphs>
  <Slides>36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Geneva CE</vt:lpstr>
      <vt:lpstr>Geneva CY</vt:lpstr>
      <vt:lpstr>Monaco CE</vt:lpstr>
      <vt:lpstr>Symbol</vt:lpstr>
      <vt:lpstr>Times CE</vt:lpstr>
      <vt:lpstr>Times CY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Бактерии </vt:lpstr>
      <vt:lpstr>Презентация PowerPoint</vt:lpstr>
      <vt:lpstr>Презентация PowerPoint</vt:lpstr>
      <vt:lpstr>физкульминутка</vt:lpstr>
      <vt:lpstr>Презентация PowerPoint</vt:lpstr>
      <vt:lpstr>Задания №1. </vt:lpstr>
      <vt:lpstr>Задание №2.</vt:lpstr>
      <vt:lpstr>Задания №3 . </vt:lpstr>
      <vt:lpstr>Размножение бактерий.</vt:lpstr>
      <vt:lpstr>Презентация PowerPoint</vt:lpstr>
      <vt:lpstr>Задания №4. </vt:lpstr>
      <vt:lpstr>Задания №5. </vt:lpstr>
      <vt:lpstr>Значение бактерий +    -</vt:lpstr>
      <vt:lpstr>Биологическое лото</vt:lpstr>
      <vt:lpstr>Ключ </vt:lpstr>
      <vt:lpstr>  Можно ли выделить бактерии в отдельное царство?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</dc:title>
  <dc:creator>Admin</dc:creator>
  <cp:lastModifiedBy>Пользователь Windows</cp:lastModifiedBy>
  <cp:revision>34</cp:revision>
  <dcterms:created xsi:type="dcterms:W3CDTF">2004-05-22T09:55:10Z</dcterms:created>
  <dcterms:modified xsi:type="dcterms:W3CDTF">2021-10-18T09:14:22Z</dcterms:modified>
</cp:coreProperties>
</file>