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9" r:id="rId2"/>
    <p:sldId id="256" r:id="rId3"/>
    <p:sldId id="277" r:id="rId4"/>
    <p:sldId id="278" r:id="rId5"/>
    <p:sldId id="261" r:id="rId6"/>
    <p:sldId id="274" r:id="rId7"/>
    <p:sldId id="279" r:id="rId8"/>
    <p:sldId id="280" r:id="rId9"/>
    <p:sldId id="284" r:id="rId10"/>
    <p:sldId id="275" r:id="rId11"/>
    <p:sldId id="271" r:id="rId12"/>
    <p:sldId id="260" r:id="rId13"/>
    <p:sldId id="282" r:id="rId14"/>
    <p:sldId id="257" r:id="rId15"/>
    <p:sldId id="272" r:id="rId16"/>
    <p:sldId id="283" r:id="rId17"/>
    <p:sldId id="268" r:id="rId18"/>
    <p:sldId id="265" r:id="rId19"/>
    <p:sldId id="269" r:id="rId20"/>
    <p:sldId id="270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78C4E-2D5E-4973-A125-A07542419B04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9923-F3D7-4B27-8447-FF1F3F92DB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250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D9923-F3D7-4B27-8447-FF1F3F92DBF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BB0824-C211-4959-8CEF-F0C1E12F12B7}" type="slidenum">
              <a:rPr lang="ru-RU" altLang="ru-RU"/>
              <a:pPr/>
              <a:t>17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045850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            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К.Д.Ушинский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642918"/>
            <a:ext cx="76438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Если педагогика хочет воспитывать  человека  во всех отношениях,  то она должна узнать его также  во  всех отношениях.</a:t>
            </a:r>
            <a:endParaRPr lang="ru-RU" sz="44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" y="0"/>
            <a:ext cx="8786842" cy="714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rgbClr val="92D050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Segoe UI" pitchFamily="34" charset="0"/>
              </a:rPr>
              <a:t>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1.Веду наблюдения за трудновоспитуемыми детьми, фиксируя результаты в индивидуальном дневнике наблюдений.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2.Ежедневно слежу за посещаемостью занятий трудновоспитуемыми учениками.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3.Ставлю в известность родителей о пропусках занятий в тот же день.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4.Совместно с учителями-предметниками постоянно держу на контроле вопрос успеваемости.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5.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Строго слежу за выставлением оценок в дневник.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6.Имею тесную связь с тренерами, руководителями кружков, контролирую занятость </a:t>
            </a: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трудновоспитуемого в свободное время.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 7.Ежедневно уделяю внимание трудновоспитуемому.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8.Каждый  триместр заслушиваю трудновоспитуемых на классных собраниях,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при необходимости приглашаю на Совет профилактики школы.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 9. Не использую нравоучений. Не подчеркиваю проступки, воспитываю на положительных примерах.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940033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10.Вовлекаю трудновоспитуемого в трудовую, спортивную и творческую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деятельность  класса,  использую общественные поручения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92D050"/>
              </a:solidFill>
              <a:latin typeface="Arial Black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11.Обучаю детей методам самовоспитания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12.Нейтрализую вредное влияние родителей, стараюсь нормализовать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семейную обстановку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13.Привлекаю родительскую общественность для перевоспитания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трудновоспитуемых детей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14.Поддерживаю тесную связь с детской комнатой полиции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15.В конфликтных ситуациях не стараюсь одержать победу любой ценой,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считаю, что иногда можно и уступить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16. Действую только тактическим маневром и никогда – прямой атакой.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Выслушиваю все, не реагируя тот час, и только потом, без раздражения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высказываю мнение, вносящее поправки в услышанное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17.Стараюсь настолько укрепить доверие детей, чтобы они делились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со мной своими неприятностями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18.  Не ставлю на ребенке крест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ru-RU" sz="1200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lang="ru-RU" sz="20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19.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Не загоняю ребенка в угол, поставив в затруднительное положение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 20.Беседу всегда начинаю с дружеского тона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 21.Диалог начинаю с тех вопросов, мнения по которым совпадают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 22.В процессе общения инициативу держу в своих руках, стараюсь диалог вести на равных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23.Умею смотреть на вещи глазами подростка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  24.Общаясь с подростком, стараюсь развивать в себе готовность к педагогической импровизации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0034" y="571480"/>
            <a:ext cx="814393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92D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lang="ru-RU" sz="3200" dirty="0" smtClean="0">
                <a:solidFill>
                  <a:srgbClr val="92D05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сихолого-педагогическое сопровождение должно пронизывать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все стороны взаимодействия обучающегося, воспитанника, родителей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(законных представителей)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 школы  в процессах обучения, развития, воспитания и социализации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572559" cy="335758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Причина  совершения  правонарушений – недостаточный контроль, дурной пример, попустительское отношение со стороны взрослых (родителей)</a:t>
            </a:r>
            <a:endParaRPr lang="ru-RU" sz="32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14348" y="1000108"/>
            <a:ext cx="7772400" cy="928693"/>
          </a:xfrm>
        </p:spPr>
        <p:txBody>
          <a:bodyPr>
            <a:normAutofit fontScale="32500" lnSpcReduction="2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endParaRPr lang="ru-RU" sz="123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Вывод</a:t>
            </a:r>
            <a:endParaRPr lang="ru-RU" sz="3200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642938" y="571500"/>
            <a:ext cx="850106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Сотрудничество с субъектами</a:t>
            </a:r>
          </a:p>
          <a:p>
            <a:pPr algn="ctr"/>
            <a:r>
              <a:rPr lang="ru-RU" altLang="ru-RU" sz="28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 системы профилактики</a:t>
            </a:r>
          </a:p>
          <a:p>
            <a:pPr algn="ctr"/>
            <a:endParaRPr lang="ru-RU" altLang="ru-RU" sz="28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altLang="ru-RU" sz="28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КДН и ЗП при администрации </a:t>
            </a:r>
            <a:r>
              <a:rPr lang="ru-RU" altLang="ru-RU" sz="2800" dirty="0" err="1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Спировского</a:t>
            </a:r>
            <a:r>
              <a:rPr lang="ru-RU" altLang="ru-RU" sz="28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 района</a:t>
            </a:r>
          </a:p>
          <a:p>
            <a:pPr>
              <a:buFontTx/>
              <a:buChar char="-"/>
            </a:pPr>
            <a:r>
              <a:rPr lang="ru-RU" altLang="ru-RU" sz="28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ПДН ОП </a:t>
            </a:r>
          </a:p>
          <a:p>
            <a:pPr>
              <a:buFontTx/>
              <a:buChar char="-"/>
            </a:pPr>
            <a:r>
              <a:rPr lang="ru-RU" altLang="ru-RU" sz="28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ГБУ КЦСОН </a:t>
            </a:r>
          </a:p>
          <a:p>
            <a:pPr>
              <a:buFontTx/>
              <a:buChar char="-"/>
            </a:pPr>
            <a:r>
              <a:rPr lang="ru-RU" altLang="ru-RU" sz="28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СРЦН</a:t>
            </a:r>
            <a:endParaRPr lang="ru-RU" altLang="ru-RU" sz="28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altLang="ru-RU" sz="28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ЦРБ </a:t>
            </a:r>
            <a:endParaRPr lang="ru-RU" altLang="ru-RU" sz="2800" dirty="0" smtClean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altLang="ru-RU" sz="28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Прокуратура </a:t>
            </a:r>
            <a:endParaRPr lang="ru-RU" altLang="ru-RU" sz="28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57158" y="1571612"/>
            <a:ext cx="8072494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Вот они главные истины эти: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Поздно заметили…Поздно учли.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Нет, не рождаются трудными дети!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Просто им вовремя не помогли.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1"/>
          <p:cNvSpPr>
            <a:spLocks noChangeArrowheads="1"/>
          </p:cNvSpPr>
          <p:nvPr/>
        </p:nvSpPr>
        <p:spPr bwMode="auto">
          <a:xfrm>
            <a:off x="214313" y="285750"/>
            <a:ext cx="892968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i="1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Совет профилактики </a:t>
            </a:r>
          </a:p>
          <a:p>
            <a:pPr algn="ctr"/>
            <a:r>
              <a:rPr lang="ru-RU" altLang="ru-RU" sz="2000" b="1" i="1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безнадзорности и </a:t>
            </a:r>
            <a:r>
              <a:rPr lang="ru-RU" altLang="ru-RU" sz="2000" b="1" i="1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правонарушений</a:t>
            </a:r>
          </a:p>
          <a:p>
            <a:pPr algn="ctr"/>
            <a:endParaRPr lang="ru-RU" altLang="ru-RU" sz="2000" b="1" i="1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altLang="ru-RU" sz="2000" i="1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Цель</a:t>
            </a:r>
            <a:r>
              <a:rPr lang="ru-RU" altLang="ru-RU" sz="20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: координация профилактической и коррекционной работы с обучающимися и их семьями</a:t>
            </a: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.</a:t>
            </a:r>
          </a:p>
          <a:p>
            <a:pPr algn="ctr"/>
            <a:endParaRPr lang="ru-RU" altLang="ru-RU" sz="20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   Состав </a:t>
            </a:r>
            <a:r>
              <a:rPr lang="ru-RU" altLang="ru-RU" sz="200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Совета</a:t>
            </a:r>
            <a:r>
              <a:rPr lang="ru-RU" altLang="ru-RU" sz="200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:</a:t>
            </a:r>
          </a:p>
          <a:p>
            <a:endParaRPr lang="ru-RU" altLang="ru-RU" sz="20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директор </a:t>
            </a:r>
            <a:r>
              <a:rPr lang="ru-RU" altLang="ru-RU" sz="20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школы – </a:t>
            </a: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Т.В. </a:t>
            </a:r>
            <a:r>
              <a:rPr lang="ru-RU" altLang="ru-RU" sz="2000" dirty="0" err="1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Кискина</a:t>
            </a:r>
            <a:endParaRPr lang="ru-RU" altLang="ru-RU" sz="20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педагог-организатор </a:t>
            </a:r>
            <a:r>
              <a:rPr lang="ru-RU" altLang="ru-RU" sz="20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– </a:t>
            </a: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Г.А.Пономарёва</a:t>
            </a:r>
            <a:endParaRPr lang="ru-RU" altLang="ru-RU" sz="20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учитель биологии </a:t>
            </a:r>
            <a:r>
              <a:rPr lang="ru-RU" altLang="ru-RU" sz="20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– </a:t>
            </a: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А.А. Цветкова</a:t>
            </a:r>
            <a:endParaRPr lang="ru-RU" altLang="ru-RU" sz="20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endParaRPr lang="ru-RU" altLang="ru-RU" sz="20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altLang="ru-RU" sz="20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altLang="ru-RU" sz="20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Итоговые документы: - </a:t>
            </a: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протокол </a:t>
            </a:r>
            <a:r>
              <a:rPr lang="ru-RU" altLang="ru-RU" sz="20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заседания Совета</a:t>
            </a:r>
          </a:p>
          <a:p>
            <a:r>
              <a:rPr lang="ru-RU" altLang="ru-RU" sz="20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                                      - </a:t>
            </a: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приказ </a:t>
            </a:r>
            <a:r>
              <a:rPr lang="ru-RU" altLang="ru-RU" sz="2000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директора </a:t>
            </a:r>
            <a:r>
              <a:rPr lang="ru-RU" altLang="ru-RU" sz="2000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школы</a:t>
            </a:r>
            <a:endParaRPr lang="ru-RU" altLang="ru-RU" sz="2000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1285875" y="428625"/>
            <a:ext cx="740779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800" b="1" dirty="0">
                <a:latin typeface="Arial Black" pitchFamily="34" charset="0"/>
                <a:cs typeface="Times New Roman" pitchFamily="18" charset="0"/>
              </a:rPr>
              <a:t>Внутриучрежденческие документы</a:t>
            </a:r>
          </a:p>
          <a:p>
            <a:pPr algn="ctr" eaLnBrk="1" hangingPunct="1"/>
            <a:r>
              <a:rPr lang="ru-RU" altLang="ru-RU" sz="2800" b="1" dirty="0">
                <a:latin typeface="Arial Black" pitchFamily="34" charset="0"/>
                <a:cs typeface="Times New Roman" pitchFamily="18" charset="0"/>
              </a:rPr>
              <a:t> (МОУ </a:t>
            </a:r>
            <a:r>
              <a:rPr lang="ru-RU" altLang="ru-RU" sz="2800" b="1" dirty="0" smtClean="0">
                <a:latin typeface="Arial Black" pitchFamily="34" charset="0"/>
                <a:cs typeface="Times New Roman" pitchFamily="18" charset="0"/>
              </a:rPr>
              <a:t>СОШ с. Козлово)</a:t>
            </a:r>
            <a:endParaRPr lang="ru-RU" altLang="ru-RU" sz="28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357158" y="1357298"/>
            <a:ext cx="854713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-Устав школы</a:t>
            </a:r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-должностная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инструкция социального педагога</a:t>
            </a: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 положение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о Совете по профилактики безнадзорности и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правонарушений</a:t>
            </a:r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 положение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о постановке на </a:t>
            </a:r>
            <a:r>
              <a:rPr lang="ru-RU" altLang="ru-RU" dirty="0" err="1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внутришкольный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 учет обучающихся и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семей, требующих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особого педагогического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внимания</a:t>
            </a:r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 план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работы социального педагога на учебный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год</a:t>
            </a:r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-план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совместной работы социального педагога с КДН и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ЗП, ПДН ОП </a:t>
            </a:r>
            <a:r>
              <a:rPr lang="ru-RU" altLang="ru-RU" dirty="0" err="1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Спировского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района </a:t>
            </a:r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 план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работы по профилактике суицидального поведения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несовершеннолетних</a:t>
            </a:r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 план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работы по профилактике жестокости и насилия по отношению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к несовершеннолетним</a:t>
            </a:r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 план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профилактической работы самовольного ухода обучающихся</a:t>
            </a:r>
          </a:p>
          <a:p>
            <a:pPr eaLnBrk="1" hangingPunct="1"/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- социальный </a:t>
            </a:r>
            <a:r>
              <a:rPr lang="ru-RU" altLang="ru-RU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паспорт образовательного </a:t>
            </a:r>
            <a:r>
              <a:rPr lang="ru-RU" altLang="ru-RU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учреждения</a:t>
            </a:r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eaLnBrk="1" hangingPunct="1"/>
            <a:endParaRPr lang="ru-RU" altLang="ru-RU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2"/>
          <p:cNvSpPr txBox="1">
            <a:spLocks noChangeArrowheads="1"/>
          </p:cNvSpPr>
          <p:nvPr/>
        </p:nvSpPr>
        <p:spPr bwMode="auto">
          <a:xfrm>
            <a:off x="428625" y="285750"/>
            <a:ext cx="8215313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Постановка</a:t>
            </a:r>
          </a:p>
          <a:p>
            <a:pPr algn="ctr"/>
            <a:r>
              <a:rPr lang="ru-RU" altLang="ru-RU" sz="2000" b="1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 на </a:t>
            </a:r>
            <a:r>
              <a:rPr lang="ru-RU" altLang="ru-RU" sz="2000" b="1" dirty="0" err="1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внутришкольный</a:t>
            </a:r>
            <a:r>
              <a:rPr lang="ru-RU" altLang="ru-RU" sz="2000" b="1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 контроль </a:t>
            </a:r>
          </a:p>
          <a:p>
            <a:pPr algn="ctr"/>
            <a:r>
              <a:rPr lang="ru-RU" altLang="ru-RU" sz="2000" b="1" dirty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обучающихся и их </a:t>
            </a:r>
            <a:r>
              <a:rPr lang="ru-RU" altLang="ru-RU" sz="2000" b="1" dirty="0" smtClean="0">
                <a:solidFill>
                  <a:srgbClr val="92D050"/>
                </a:solidFill>
                <a:latin typeface="Arial Black" pitchFamily="34" charset="0"/>
                <a:cs typeface="Times New Roman" pitchFamily="18" charset="0"/>
              </a:rPr>
              <a:t>семей </a:t>
            </a:r>
          </a:p>
          <a:p>
            <a:pPr algn="ctr"/>
            <a:endParaRPr lang="ru-RU" altLang="ru-RU" sz="2000" b="1" dirty="0">
              <a:solidFill>
                <a:srgbClr val="92D05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Постановка на ВШК осуществляется на основании</a:t>
            </a:r>
            <a:r>
              <a:rPr lang="ru-RU" altLang="ru-RU" sz="2000" dirty="0" smtClean="0">
                <a:latin typeface="Arial Black" pitchFamily="34" charset="0"/>
                <a:cs typeface="Times New Roman" pitchFamily="18" charset="0"/>
              </a:rPr>
              <a:t>:</a:t>
            </a:r>
          </a:p>
          <a:p>
            <a:pPr algn="ctr"/>
            <a:endParaRPr lang="ru-RU" altLang="ru-RU" sz="2000" dirty="0">
              <a:latin typeface="Arial Black" pitchFamily="34" charset="0"/>
              <a:cs typeface="Times New Roman" pitchFamily="18" charset="0"/>
            </a:endParaRPr>
          </a:p>
          <a:p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-докладных записок </a:t>
            </a:r>
            <a:r>
              <a:rPr lang="ru-RU" altLang="ru-RU" sz="2000" dirty="0" smtClean="0">
                <a:latin typeface="Arial Black" pitchFamily="34" charset="0"/>
                <a:cs typeface="Times New Roman" pitchFamily="18" charset="0"/>
              </a:rPr>
              <a:t> классных </a:t>
            </a:r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руководителей, учителей – </a:t>
            </a:r>
            <a:r>
              <a:rPr lang="ru-RU" altLang="ru-RU" sz="2000" dirty="0" smtClean="0">
                <a:latin typeface="Arial Black" pitchFamily="34" charset="0"/>
                <a:cs typeface="Times New Roman" pitchFamily="18" charset="0"/>
              </a:rPr>
              <a:t>предметников</a:t>
            </a:r>
            <a:endParaRPr lang="ru-RU" altLang="ru-RU" sz="2000" dirty="0">
              <a:latin typeface="Arial Black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 информации с КДН и ЗП при администрации </a:t>
            </a:r>
            <a:r>
              <a:rPr lang="ru-RU" altLang="ru-RU" sz="2000" dirty="0" err="1">
                <a:latin typeface="Arial Black" pitchFamily="34" charset="0"/>
                <a:cs typeface="Times New Roman" pitchFamily="18" charset="0"/>
              </a:rPr>
              <a:t>Спировского</a:t>
            </a:r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 района</a:t>
            </a:r>
          </a:p>
          <a:p>
            <a:pPr>
              <a:buFontTx/>
              <a:buChar char="-"/>
            </a:pPr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информации с ПДН ОП </a:t>
            </a:r>
            <a:r>
              <a:rPr lang="ru-RU" altLang="ru-RU" sz="2000" dirty="0" err="1">
                <a:latin typeface="Arial Black" pitchFamily="34" charset="0"/>
                <a:cs typeface="Times New Roman" pitchFamily="18" charset="0"/>
              </a:rPr>
              <a:t>Спировского</a:t>
            </a:r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 района</a:t>
            </a:r>
          </a:p>
          <a:p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-информации ГБУ КЦСОН , СРНЦ и других субъектов системы профилактики.</a:t>
            </a:r>
          </a:p>
          <a:p>
            <a:endParaRPr lang="ru-RU" altLang="ru-RU" sz="2000" dirty="0">
              <a:latin typeface="Arial Black" pitchFamily="34" charset="0"/>
              <a:cs typeface="Times New Roman" pitchFamily="18" charset="0"/>
            </a:endParaRPr>
          </a:p>
          <a:p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Итоговые документы: - </a:t>
            </a:r>
            <a:r>
              <a:rPr lang="ru-RU" altLang="ru-RU" sz="2000" dirty="0" smtClean="0">
                <a:latin typeface="Arial Black" pitchFamily="34" charset="0"/>
                <a:cs typeface="Times New Roman" pitchFamily="18" charset="0"/>
              </a:rPr>
              <a:t>протокол </a:t>
            </a:r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заседания Совета</a:t>
            </a:r>
          </a:p>
          <a:p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                                       - </a:t>
            </a:r>
            <a:r>
              <a:rPr lang="ru-RU" altLang="ru-RU" sz="2000" dirty="0" smtClean="0">
                <a:latin typeface="Arial Black" pitchFamily="34" charset="0"/>
                <a:cs typeface="Times New Roman" pitchFamily="18" charset="0"/>
              </a:rPr>
              <a:t>приказ </a:t>
            </a:r>
            <a:r>
              <a:rPr lang="ru-RU" altLang="ru-RU" sz="2000" dirty="0">
                <a:latin typeface="Arial Black" pitchFamily="34" charset="0"/>
                <a:cs typeface="Times New Roman" pitchFamily="18" charset="0"/>
              </a:rPr>
              <a:t>директора школы</a:t>
            </a:r>
          </a:p>
          <a:p>
            <a:pPr algn="ctr">
              <a:buFontTx/>
              <a:buChar char="-"/>
            </a:pP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79248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Педагогический совет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714348" y="2285992"/>
            <a:ext cx="7924800" cy="2286016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>
                <a:solidFill>
                  <a:srgbClr val="92D050"/>
                </a:solidFill>
                <a:latin typeface="Arial Black" pitchFamily="34" charset="0"/>
              </a:rPr>
              <a:t>«</a:t>
            </a:r>
            <a:r>
              <a:rPr lang="ru-RU" sz="3200" b="1" dirty="0" err="1" smtClean="0">
                <a:solidFill>
                  <a:srgbClr val="92D050"/>
                </a:solidFill>
                <a:latin typeface="Arial Black" pitchFamily="34" charset="0"/>
              </a:rPr>
              <a:t>Психолого</a:t>
            </a:r>
            <a:r>
              <a:rPr lang="ru-RU" sz="3200" b="1" dirty="0" smtClean="0">
                <a:solidFill>
                  <a:srgbClr val="92D050"/>
                </a:solidFill>
                <a:latin typeface="Arial Black" pitchFamily="34" charset="0"/>
              </a:rPr>
              <a:t> – педагогическое сопровождение школьников как профилактика безнадзорности и правонарушений в семье и школе» </a:t>
            </a:r>
            <a:endParaRPr lang="ru-RU" sz="3200" b="1" dirty="0">
              <a:solidFill>
                <a:srgbClr val="92D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357188" y="357188"/>
            <a:ext cx="8572530" cy="612475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defRPr/>
            </a:pPr>
            <a:r>
              <a:rPr lang="ru-RU" altLang="ru-RU" sz="28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Личное дело обучающегося,</a:t>
            </a:r>
          </a:p>
          <a:p>
            <a:pPr algn="ctr">
              <a:defRPr/>
            </a:pPr>
            <a:r>
              <a:rPr lang="ru-RU" altLang="ru-RU" sz="28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 состоящего на внутришкольном контроле:</a:t>
            </a:r>
          </a:p>
          <a:p>
            <a:pPr>
              <a:buFontTx/>
              <a:buChar char="-"/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личная карта обучающегося, состоящего на учете</a:t>
            </a:r>
          </a:p>
          <a:p>
            <a:pPr>
              <a:buFontTx/>
              <a:buChar char="-"/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индивидуальная программа  реабилитации и </a:t>
            </a:r>
          </a:p>
          <a:p>
            <a:pPr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адаптации несовершеннолетнего</a:t>
            </a:r>
          </a:p>
          <a:p>
            <a:pPr>
              <a:buFontTx/>
              <a:buChar char="-"/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характеристика на обучающегося (составляется два раза в год)</a:t>
            </a:r>
          </a:p>
          <a:p>
            <a:pPr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- уведомление законного представителя о постановке на </a:t>
            </a:r>
            <a:r>
              <a:rPr lang="ru-RU" altLang="ru-RU" sz="2400" dirty="0" err="1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внутришкольный</a:t>
            </a: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 контроль</a:t>
            </a:r>
          </a:p>
          <a:p>
            <a:pPr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-акт жилищно- бытовых условий</a:t>
            </a:r>
          </a:p>
          <a:p>
            <a:pPr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-текущая информация по работе с семьей</a:t>
            </a:r>
          </a:p>
          <a:p>
            <a:pPr marL="342900" indent="-342900"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-копия паспорта (свидетельства о рождении)</a:t>
            </a:r>
          </a:p>
          <a:p>
            <a:pPr marL="342900" indent="-342900">
              <a:defRPr/>
            </a:pPr>
            <a:r>
              <a:rPr lang="ru-RU" altLang="ru-RU" sz="2400" dirty="0" smtClean="0">
                <a:solidFill>
                  <a:srgbClr val="92D050"/>
                </a:solidFill>
                <a:latin typeface="Arial Black" pitchFamily="34" charset="0"/>
                <a:cs typeface="Times New Roman" panose="02020603050405020304" pitchFamily="18" charset="0"/>
              </a:rPr>
              <a:t>-отчёт о реализации ИПРА</a:t>
            </a:r>
          </a:p>
          <a:p>
            <a:pPr>
              <a:defRPr/>
            </a:pP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50484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rgbClr val="00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             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Проект решения педагогического совета: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Segoe UI" pitchFamily="34" charset="0"/>
              </a:rPr>
              <a:t>   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Segoe UI" pitchFamily="34" charset="0"/>
              </a:rPr>
              <a:t> </a:t>
            </a: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рименять на практике меры педагогического воздействия и борьбы с прогулами и пропусками учебных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занятий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ежедневно вести учет пропусков учащимися учебных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занятий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- классным руководителям: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осуществлять изучение жилищно-бытовых условий проживания несовершеннолетних в целях раннего выявления признаков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неблагополучия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обеспечить информирование родителей о сроках и условиях организации летнего пришкольного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лагеря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обеспечить распространение и сбор заявлений от родителей</a:t>
            </a:r>
            <a:r>
              <a:rPr kumimoji="0" lang="ru-RU" b="0" i="0" u="none" strike="noStrike" cap="none" normalizeH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на получение компенсации на </a:t>
            </a:r>
            <a:r>
              <a:rPr kumimoji="0" lang="ru-RU" b="0" i="0" u="none" strike="noStrike" cap="none" normalizeH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удешевление </a:t>
            </a:r>
            <a:r>
              <a:rPr kumimoji="0" lang="ru-RU" b="0" i="0" u="none" strike="noStrike" cap="none" normalizeH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питания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внести изменения в Положение о комиссии по профилактике правонарушений среди учащихся в соответствии с изменениями 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Федеральном</a:t>
            </a:r>
            <a:r>
              <a:rPr kumimoji="0" lang="ru-RU" b="0" i="0" u="none" strike="noStrike" cap="none" normalizeH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законодательстве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baseline="0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ровести</a:t>
            </a: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общешкольное родительское собрание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« Взаимодействие  служб системы профилактики со школой в решении трудных жизненных ситуаций несовершеннолетних»                 20.03.2020г.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71480"/>
            <a:ext cx="864399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       </a:t>
            </a:r>
            <a:r>
              <a:rPr lang="ru-RU" sz="2800" b="1" dirty="0" smtClean="0">
                <a:solidFill>
                  <a:srgbClr val="92D050"/>
                </a:solidFill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  - это профессиональная деятельность взрослых, взаимодействующих  с ребёнком в школьной среде. </a:t>
            </a:r>
          </a:p>
          <a:p>
            <a:endParaRPr lang="ru-RU" sz="2800" b="1" dirty="0" smtClean="0">
              <a:solidFill>
                <a:srgbClr val="92D050"/>
              </a:solidFill>
            </a:endParaRPr>
          </a:p>
          <a:p>
            <a:endParaRPr lang="ru-RU" sz="2800" b="1" dirty="0" smtClean="0">
              <a:solidFill>
                <a:srgbClr val="92D050"/>
              </a:solidFill>
            </a:endParaRPr>
          </a:p>
          <a:p>
            <a:endParaRPr lang="ru-RU" sz="2800" b="1" dirty="0" smtClean="0">
              <a:solidFill>
                <a:srgbClr val="92D050"/>
              </a:solidFill>
            </a:endParaRPr>
          </a:p>
          <a:p>
            <a:endParaRPr lang="ru-RU" sz="2800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Сопровождающая работа находящихся  рядом с ним взрослых направлена на создание благоприятных условий психолого-педагогического развития.</a:t>
            </a:r>
            <a:r>
              <a:rPr lang="ru-RU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/>
              <a:t> 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857364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Задача школы </a:t>
            </a:r>
          </a:p>
          <a:p>
            <a:pPr algn="ctr"/>
            <a:r>
              <a:rPr lang="ru-RU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в сфере предупреждения правонарушений заключается  в проведении ранней профилактики</a:t>
            </a:r>
            <a:endParaRPr lang="ru-RU" sz="40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857364"/>
            <a:ext cx="83582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Профилактика – это предупреждение возникновения процесса, явления или действия. </a:t>
            </a:r>
            <a:endParaRPr lang="ru-RU" sz="40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altLang="ru-RU" sz="2800" b="1" i="1" u="sng" dirty="0" smtClean="0">
                <a:solidFill>
                  <a:srgbClr val="92D050"/>
                </a:solidFill>
                <a:latin typeface="Times New Roman" pitchFamily="18" charset="0"/>
              </a:rPr>
              <a:t>	Профилактика безнадзорности и правонарушений несовершеннолетних </a:t>
            </a:r>
            <a:r>
              <a:rPr lang="ru-RU" altLang="ru-RU" sz="2800" b="1" i="1" dirty="0" smtClean="0">
                <a:solidFill>
                  <a:srgbClr val="92D050"/>
                </a:solidFill>
                <a:latin typeface="Times New Roman" pitchFamily="18" charset="0"/>
              </a:rPr>
              <a:t>- </a:t>
            </a:r>
            <a:r>
              <a:rPr lang="ru-RU" altLang="ru-RU" sz="2800" i="1" dirty="0" smtClean="0">
                <a:solidFill>
                  <a:srgbClr val="92D050"/>
                </a:solidFill>
                <a:latin typeface="Times New Roman" pitchFamily="18" charset="0"/>
              </a:rPr>
              <a:t>система социальных, правовых, педагогических и иных мер, направленных на выявление и устранение причин и условий, способствующих  проявлению безнадзорности, беспризорности, правонарушений и антиобщественных действий  несовершеннолетних; осуществляемых в совокупности с индивидуальной профилактической работой с несовершеннолетними и семьями, находящимися в социально опасном положении.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7224" y="357166"/>
            <a:ext cx="7429552" cy="1643074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Федеральный  закон  РФ </a:t>
            </a:r>
            <a:br>
              <a:rPr lang="ru-RU" altLang="ru-RU" sz="2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№ 120 - ФЗ от  24  июня  </a:t>
            </a:r>
            <a:r>
              <a:rPr lang="ru-RU" altLang="ru-RU" sz="2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  <a:sym typeface="Symbol" pitchFamily="18" charset="2"/>
              </a:rPr>
              <a:t>1999 г. </a:t>
            </a:r>
            <a:br>
              <a:rPr lang="ru-RU" altLang="ru-RU" sz="2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  <a:sym typeface="Symbol" pitchFamily="18" charset="2"/>
              </a:rPr>
            </a:br>
            <a:r>
              <a:rPr lang="ru-RU" altLang="ru-RU" sz="2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  <a:sym typeface="Symbol" pitchFamily="18" charset="2"/>
              </a:rPr>
              <a:t>«Об основах системы профилактики </a:t>
            </a:r>
            <a:br>
              <a:rPr lang="ru-RU" altLang="ru-RU" sz="2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  <a:sym typeface="Symbol" pitchFamily="18" charset="2"/>
              </a:rPr>
            </a:br>
            <a:r>
              <a:rPr lang="ru-RU" altLang="ru-RU" sz="2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  <a:sym typeface="Symbol" pitchFamily="18" charset="2"/>
              </a:rPr>
              <a:t>безнадзорности и правонарушений несовершеннолетних»</a:t>
            </a:r>
            <a:endParaRPr lang="ru-RU" sz="2000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85828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Безнадзорный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– это несовершеннолетний, контроль за поведением </a:t>
            </a:r>
            <a:r>
              <a:rPr lang="ru-RU" sz="20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которого отсутствует вследствие неисполнения или ненадлежащего исполнения обязанностей по его воспитанию, обучению и  содержанию со стороны родителей </a:t>
            </a:r>
            <a:r>
              <a:rPr lang="ru-RU" sz="2000" b="1" dirty="0" smtClean="0">
                <a:solidFill>
                  <a:srgbClr val="92D05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законных представителей)  либо должностных лиц».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85728"/>
          <a:ext cx="8429684" cy="6014851"/>
        </p:xfrm>
        <a:graphic>
          <a:graphicData uri="http://schemas.openxmlformats.org/drawingml/2006/table">
            <a:tbl>
              <a:tblPr/>
              <a:tblGrid>
                <a:gridCol w="5500727"/>
                <a:gridCol w="2928957"/>
              </a:tblGrid>
              <a:tr h="775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Действие – задача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2000" dirty="0" smtClean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Ранжирование</a:t>
                      </a:r>
                      <a:endParaRPr lang="ru-RU" sz="2000" dirty="0">
                        <a:solidFill>
                          <a:srgbClr val="92D050"/>
                        </a:solidFill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Сформировать потребность к самовоспитанию.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Выявить причины его трудновоспитуемости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Формирование положительных качеств личности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Подвергнуть ломке отрицательный стереотип поведения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Поставить психолого-педагогический диагноз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Сформировать положительный стереотип поведения подростка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Изучить личность подростка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85728"/>
          <a:ext cx="8429684" cy="6209210"/>
        </p:xfrm>
        <a:graphic>
          <a:graphicData uri="http://schemas.openxmlformats.org/drawingml/2006/table">
            <a:tbl>
              <a:tblPr/>
              <a:tblGrid>
                <a:gridCol w="5500727"/>
                <a:gridCol w="2928957"/>
              </a:tblGrid>
              <a:tr h="775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Действие – задача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200" dirty="0" smtClean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2000" dirty="0" smtClean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Ранжирование</a:t>
                      </a:r>
                      <a:endParaRPr lang="ru-RU" sz="2000" dirty="0">
                        <a:solidFill>
                          <a:srgbClr val="92D050"/>
                        </a:solidFill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Сформировать потребность к самовоспитанию.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3200" b="1" dirty="0" smtClean="0">
                          <a:solidFill>
                            <a:srgbClr val="92D050"/>
                          </a:solidFill>
                          <a:latin typeface="Calibri"/>
                        </a:rPr>
                        <a:t>7</a:t>
                      </a:r>
                      <a:endParaRPr lang="ru-RU" sz="3200" b="1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Выявить причины его трудновоспитуемости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3200" b="1" dirty="0" smtClean="0">
                          <a:solidFill>
                            <a:srgbClr val="92D050"/>
                          </a:solidFill>
                          <a:latin typeface="Calibri"/>
                        </a:rPr>
                        <a:t>2</a:t>
                      </a:r>
                      <a:endParaRPr lang="ru-RU" sz="3200" b="1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Формирование положительных качеств личности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3200" b="1" dirty="0" smtClean="0">
                          <a:solidFill>
                            <a:srgbClr val="92D050"/>
                          </a:solidFill>
                          <a:latin typeface="Calibri"/>
                        </a:rPr>
                        <a:t>5</a:t>
                      </a:r>
                      <a:endParaRPr lang="ru-RU" sz="3200" b="1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Подвергнуть ломке отрицательный стереотип поведения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3200" b="1" dirty="0" smtClean="0">
                          <a:solidFill>
                            <a:srgbClr val="92D050"/>
                          </a:solidFill>
                          <a:latin typeface="Calibri"/>
                        </a:rPr>
                        <a:t>4</a:t>
                      </a:r>
                      <a:endParaRPr lang="ru-RU" sz="3200" b="1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Поставить психолого-педагогический диагноз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3200" b="1" dirty="0" smtClean="0">
                          <a:solidFill>
                            <a:srgbClr val="92D050"/>
                          </a:solidFill>
                          <a:latin typeface="Calibri"/>
                        </a:rPr>
                        <a:t>3</a:t>
                      </a:r>
                      <a:endParaRPr lang="ru-RU" sz="3200" b="1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Сформировать положительный стереотип поведения подростка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3200" b="1" dirty="0" smtClean="0">
                          <a:solidFill>
                            <a:srgbClr val="92D050"/>
                          </a:solidFill>
                          <a:latin typeface="Calibri"/>
                        </a:rPr>
                        <a:t>6</a:t>
                      </a:r>
                      <a:endParaRPr lang="ru-RU" sz="3200" b="1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2D05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Изучить личность подростка</a:t>
                      </a: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3200" b="1" dirty="0" smtClean="0">
                          <a:solidFill>
                            <a:srgbClr val="92D050"/>
                          </a:solidFill>
                          <a:latin typeface="Calibri"/>
                        </a:rPr>
                        <a:t>1</a:t>
                      </a:r>
                      <a:endParaRPr lang="ru-RU" sz="3200" b="1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95250" marR="9525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517</TotalTime>
  <Words>967</Words>
  <Application>Microsoft Office PowerPoint</Application>
  <PresentationFormat>Экран (4:3)</PresentationFormat>
  <Paragraphs>211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Бумажная</vt:lpstr>
      <vt:lpstr>Презентация PowerPoint</vt:lpstr>
      <vt:lpstr>Педагогический совет</vt:lpstr>
      <vt:lpstr>Презентация PowerPoint</vt:lpstr>
      <vt:lpstr>Презентация PowerPoint</vt:lpstr>
      <vt:lpstr>Презентация PowerPoint</vt:lpstr>
      <vt:lpstr>Федеральный  закон  РФ  № 120 - ФЗ от  24  июня  1999 г.  «Об основах системы профилактики  безнадзорности и правонарушений несовершеннолетних»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Причина  совершения  правонарушений – недостаточный контроль, дурной пример, попустительское отношение со стороны взрослых (родителей)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</dc:title>
  <dc:creator>1</dc:creator>
  <cp:lastModifiedBy>User1</cp:lastModifiedBy>
  <cp:revision>59</cp:revision>
  <dcterms:created xsi:type="dcterms:W3CDTF">2020-02-10T12:52:42Z</dcterms:created>
  <dcterms:modified xsi:type="dcterms:W3CDTF">2020-02-14T12:44:02Z</dcterms:modified>
</cp:coreProperties>
</file>