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sldIdLst>
    <p:sldId id="308" r:id="rId2"/>
    <p:sldId id="292" r:id="rId3"/>
    <p:sldId id="294" r:id="rId4"/>
    <p:sldId id="257" r:id="rId5"/>
    <p:sldId id="293" r:id="rId6"/>
    <p:sldId id="297" r:id="rId7"/>
    <p:sldId id="295" r:id="rId8"/>
    <p:sldId id="290" r:id="rId9"/>
    <p:sldId id="313" r:id="rId10"/>
    <p:sldId id="314" r:id="rId11"/>
    <p:sldId id="315" r:id="rId12"/>
    <p:sldId id="298" r:id="rId13"/>
    <p:sldId id="291" r:id="rId14"/>
    <p:sldId id="260" r:id="rId15"/>
    <p:sldId id="299" r:id="rId16"/>
    <p:sldId id="261" r:id="rId17"/>
    <p:sldId id="300" r:id="rId18"/>
    <p:sldId id="264" r:id="rId19"/>
    <p:sldId id="278" r:id="rId20"/>
    <p:sldId id="280" r:id="rId21"/>
    <p:sldId id="279" r:id="rId22"/>
    <p:sldId id="281" r:id="rId23"/>
    <p:sldId id="282" r:id="rId24"/>
    <p:sldId id="285" r:id="rId25"/>
    <p:sldId id="286" r:id="rId26"/>
    <p:sldId id="284" r:id="rId27"/>
    <p:sldId id="310" r:id="rId28"/>
    <p:sldId id="311" r:id="rId29"/>
    <p:sldId id="312" r:id="rId30"/>
    <p:sldId id="305" r:id="rId31"/>
    <p:sldId id="273" r:id="rId32"/>
    <p:sldId id="301" r:id="rId33"/>
    <p:sldId id="303" r:id="rId34"/>
    <p:sldId id="302" r:id="rId35"/>
    <p:sldId id="259" r:id="rId36"/>
    <p:sldId id="309"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743" autoAdjust="0"/>
    <p:restoredTop sz="94638" autoAdjust="0"/>
  </p:normalViewPr>
  <p:slideViewPr>
    <p:cSldViewPr>
      <p:cViewPr varScale="1">
        <p:scale>
          <a:sx n="97" d="100"/>
          <a:sy n="97" d="100"/>
        </p:scale>
        <p:origin x="-114"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2BD93EF-E556-4EE4-88B5-752E405A9EC8}" type="datetimeFigureOut">
              <a:rPr lang="ru-RU"/>
              <a:pPr>
                <a:defRPr/>
              </a:pPr>
              <a:t>22.10.2020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BD045B6-F17B-4918-820F-654EEC93F07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5142A2E-6770-4CA7-992E-33F8EFFF184E}"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1A07DE-F601-4D3A-8555-BCDFF193372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C9D425-93D7-48A0-93EB-6BFB8590CC0B}"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31206B-16FC-4FED-B976-88DB2FD802F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02BFFA-4236-4EBA-9B9E-829B8A69AE1E}"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DED2C7-22B8-4A87-AE1B-5484897CFDC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3" name="Рисунок 6" descr="http://fs00.infourok.ru/images/doc/145/168733/img12.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Дата 2"/>
          <p:cNvSpPr>
            <a:spLocks noGrp="1"/>
          </p:cNvSpPr>
          <p:nvPr>
            <p:ph type="dt" sz="half" idx="10"/>
          </p:nvPr>
        </p:nvSpPr>
        <p:spPr/>
        <p:txBody>
          <a:bodyPr/>
          <a:lstStyle>
            <a:lvl1pPr>
              <a:defRPr/>
            </a:lvl1pPr>
          </a:lstStyle>
          <a:p>
            <a:pPr>
              <a:defRPr/>
            </a:pPr>
            <a:fld id="{1E3EE73E-8B0C-4DEB-A6E0-ED6F3619FEB3}" type="datetimeFigureOut">
              <a:rPr lang="ru-RU"/>
              <a:pPr>
                <a:defRPr/>
              </a:pPr>
              <a:t>22.10.2020</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87FC0DB3-E9EF-4022-AA69-E6391EBF73F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3C13BB2-AA06-47E6-BEB9-C353149473F8}"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E15A67-D1C5-443B-9CA9-D4AC7B6A1EE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FF89FA-2CAE-4590-A5F6-D1035EB39670}"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CC184E-92DC-4FEC-9ECA-24EBD4A7EF4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DA4AF83-FC65-452C-884D-82DC7EE4604C}" type="datetimeFigureOut">
              <a:rPr lang="ru-RU"/>
              <a:pPr>
                <a:defRPr/>
              </a:pPr>
              <a:t>22.10.2020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30EDDF-A5C0-4DF2-8C85-A19A54664A3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089F56E-792B-4B6F-AA3F-DB56CEF6C00B}"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440463-32DA-40C6-BE46-14CF1A1499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72BB4E8-642E-403C-B39D-A65123BFA26A}" type="datetimeFigureOut">
              <a:rPr lang="ru-RU"/>
              <a:pPr>
                <a:defRPr/>
              </a:pPr>
              <a:t>22.10.2020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4A9EC44-DDED-4D42-AE6B-EAAA5DEB538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B2AB47-5120-4041-BA88-44E3D5AA32D5}" type="datetimeFigureOut">
              <a:rPr lang="ru-RU"/>
              <a:pPr>
                <a:defRPr/>
              </a:pPr>
              <a:t>22.10.2020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C8044CB-B1F8-4BAE-83C3-C43B17B876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2" descr="http://vipremont89.ru/images/data/cat/84_big_1332488746.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Дата 1"/>
          <p:cNvSpPr>
            <a:spLocks noGrp="1"/>
          </p:cNvSpPr>
          <p:nvPr>
            <p:ph type="dt" sz="half" idx="10"/>
          </p:nvPr>
        </p:nvSpPr>
        <p:spPr/>
        <p:txBody>
          <a:bodyPr/>
          <a:lstStyle>
            <a:lvl1pPr>
              <a:defRPr/>
            </a:lvl1pPr>
          </a:lstStyle>
          <a:p>
            <a:pPr>
              <a:defRPr/>
            </a:pPr>
            <a:fld id="{C3B389E9-4E75-4191-8ADE-7E1038FF3097}" type="datetimeFigureOut">
              <a:rPr lang="ru-RU"/>
              <a:pPr>
                <a:defRPr/>
              </a:pPr>
              <a:t>22.10.2020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3"/>
          <p:cNvSpPr>
            <a:spLocks noGrp="1"/>
          </p:cNvSpPr>
          <p:nvPr>
            <p:ph type="sldNum" sz="quarter" idx="12"/>
          </p:nvPr>
        </p:nvSpPr>
        <p:spPr/>
        <p:txBody>
          <a:bodyPr/>
          <a:lstStyle>
            <a:lvl1pPr>
              <a:defRPr/>
            </a:lvl1pPr>
          </a:lstStyle>
          <a:p>
            <a:pPr>
              <a:defRPr/>
            </a:pPr>
            <a:fld id="{299C5F97-431F-4D16-A458-FC8065E4E5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DD7682-D348-46AC-A897-2F44526A66DA}"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7F9821-47AA-4C59-A4A4-29C30A49959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47480E-8DAA-4845-B76F-9A44134C256D}" type="datetimeFigureOut">
              <a:rPr lang="ru-RU"/>
              <a:pPr>
                <a:defRPr/>
              </a:pPr>
              <a:t>22.10.2020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6FFBE81-5DAA-41E1-B979-6472891A8FB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53C4945-BD8E-47E2-97C4-C205BBF2C863}" type="datetimeFigureOut">
              <a:rPr lang="ru-RU"/>
              <a:pPr>
                <a:defRPr/>
              </a:pPr>
              <a:t>22.10.2020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221FFE3-51C4-4B7E-9B94-564D8903C7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8" r:id="rId7"/>
    <p:sldLayoutId id="2147483683" r:id="rId8"/>
    <p:sldLayoutId id="2147483684" r:id="rId9"/>
    <p:sldLayoutId id="2147483685" r:id="rId10"/>
    <p:sldLayoutId id="2147483686" r:id="rId11"/>
    <p:sldLayoutId id="2147483689" r:id="rId12"/>
    <p:sldLayoutId id="2147483687"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ru.wikipedia.org/wiki/%D0%9D%D0%BE%D0%B2%D1%8B%D0%B9_%D0%BC%D0%B8%D1%80_(%D0%B6%D1%83%D1%80%D0%BD%D0%B0%D0%BB)" TargetMode="External"/><Relationship Id="rId5" Type="http://schemas.openxmlformats.org/officeDocument/2006/relationships/hyperlink" Target="https://ru.wikipedia.org/wiki/%D0%9D%D0%B0%D1%83%D0%BC_%D0%93%D1%80%D0%B5%D0%B1%D0%BD%D0%B5%D0%B2" TargetMode="External"/><Relationship Id="rId4" Type="http://schemas.openxmlformats.org/officeDocument/2006/relationships/hyperlink" Target="https://ru.wikipedia.org/wiki/1968_%D0%B3%D0%BE%D0%B4"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5"/>
          <p:cNvSpPr>
            <a:spLocks noGrp="1"/>
          </p:cNvSpPr>
          <p:nvPr>
            <p:ph type="title"/>
          </p:nvPr>
        </p:nvSpPr>
        <p:spPr>
          <a:xfrm>
            <a:off x="5000625" y="274638"/>
            <a:ext cx="4000500" cy="6154737"/>
          </a:xfrm>
        </p:spPr>
        <p:txBody>
          <a:bodyPr/>
          <a:lstStyle/>
          <a:p>
            <a:r>
              <a:rPr lang="ru-RU" sz="7200" b="1" smtClean="0">
                <a:solidFill>
                  <a:srgbClr val="0000FF"/>
                </a:solidFill>
                <a:latin typeface="Monotype Corsiva" pitchFamily="66" charset="0"/>
              </a:rPr>
              <a:t>«День Белых Журавлей»</a:t>
            </a:r>
          </a:p>
        </p:txBody>
      </p:sp>
      <p:sp>
        <p:nvSpPr>
          <p:cNvPr id="4100" name="TextBox 17"/>
          <p:cNvSpPr txBox="1">
            <a:spLocks noChangeArrowheads="1"/>
          </p:cNvSpPr>
          <p:nvPr/>
        </p:nvSpPr>
        <p:spPr bwMode="auto">
          <a:xfrm>
            <a:off x="857250" y="357188"/>
            <a:ext cx="8001000" cy="646112"/>
          </a:xfrm>
          <a:prstGeom prst="rect">
            <a:avLst/>
          </a:prstGeom>
          <a:noFill/>
          <a:ln w="9525">
            <a:noFill/>
            <a:miter lim="800000"/>
            <a:headEnd/>
            <a:tailEnd/>
          </a:ln>
        </p:spPr>
        <p:txBody>
          <a:bodyPr>
            <a:spAutoFit/>
          </a:bodyPr>
          <a:lstStyle/>
          <a:p>
            <a:r>
              <a:rPr lang="ru-RU" sz="3600" b="1">
                <a:solidFill>
                  <a:srgbClr val="C00000"/>
                </a:solidFill>
                <a:latin typeface="Times New Roman" pitchFamily="18" charset="0"/>
                <a:cs typeface="Times New Roman" pitchFamily="18" charset="0"/>
              </a:rPr>
              <a:t>22 октября </a:t>
            </a:r>
            <a:r>
              <a:rPr lang="ru-RU" sz="3600">
                <a:solidFill>
                  <a:srgbClr val="0000FF"/>
                </a:solidFill>
                <a:latin typeface="Times New Roman" pitchFamily="18" charset="0"/>
                <a:cs typeface="Times New Roman" pitchFamily="18" charset="0"/>
              </a:rPr>
              <a:t>– день поэзии и памяти…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pbs.twimg.com/media/Dj6lyU2WsAAlbR3.jpg"/>
          <p:cNvPicPr>
            <a:picLocks noChangeAspect="1" noChangeArrowheads="1"/>
          </p:cNvPicPr>
          <p:nvPr/>
        </p:nvPicPr>
        <p:blipFill>
          <a:blip r:embed="rId2"/>
          <a:srcRect/>
          <a:stretch>
            <a:fillRect/>
          </a:stretch>
        </p:blipFill>
        <p:spPr bwMode="auto">
          <a:xfrm>
            <a:off x="428596" y="428604"/>
            <a:ext cx="8215370" cy="62865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i0.wp.com/masakaru.ru/wp-content/uploads/2019/05/hiroshima-27.jpg?w=1239&amp;ssl=1"/>
          <p:cNvPicPr>
            <a:picLocks noChangeAspect="1" noChangeArrowheads="1"/>
          </p:cNvPicPr>
          <p:nvPr/>
        </p:nvPicPr>
        <p:blipFill>
          <a:blip r:embed="rId2"/>
          <a:srcRect/>
          <a:stretch>
            <a:fillRect/>
          </a:stretch>
        </p:blipFill>
        <p:spPr bwMode="auto">
          <a:xfrm>
            <a:off x="214282" y="214290"/>
            <a:ext cx="8572560" cy="63579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fs00.infourok.ru/images/doc/129/150914/img18.jpg"/>
          <p:cNvPicPr>
            <a:picLocks noChangeAspect="1" noChangeArrowheads="1"/>
          </p:cNvPicPr>
          <p:nvPr/>
        </p:nvPicPr>
        <p:blipFill>
          <a:blip r:embed="rId2" cstate="email"/>
          <a:srcRect/>
          <a:stretch>
            <a:fillRect/>
          </a:stretch>
        </p:blipFill>
        <p:spPr bwMode="auto">
          <a:xfrm>
            <a:off x="285720" y="214290"/>
            <a:ext cx="4286280" cy="3383757"/>
          </a:xfrm>
          <a:prstGeom prst="rect">
            <a:avLst/>
          </a:prstGeom>
          <a:ln>
            <a:noFill/>
          </a:ln>
          <a:effectLst>
            <a:softEdge rad="112500"/>
          </a:effectLst>
        </p:spPr>
      </p:pic>
      <p:sp>
        <p:nvSpPr>
          <p:cNvPr id="12291" name="Rectangle 8"/>
          <p:cNvSpPr>
            <a:spLocks noChangeArrowheads="1"/>
          </p:cNvSpPr>
          <p:nvPr/>
        </p:nvSpPr>
        <p:spPr bwMode="auto">
          <a:xfrm>
            <a:off x="4643438" y="357188"/>
            <a:ext cx="4214812" cy="5940425"/>
          </a:xfrm>
          <a:prstGeom prst="rect">
            <a:avLst/>
          </a:prstGeom>
          <a:noFill/>
          <a:ln w="9525">
            <a:noFill/>
            <a:miter lim="800000"/>
            <a:headEnd/>
            <a:tailEnd/>
          </a:ln>
        </p:spPr>
        <p:txBody>
          <a:bodyPr anchor="ctr">
            <a:spAutoFit/>
          </a:bodyPr>
          <a:lstStyle/>
          <a:p>
            <a:pPr algn="ctr"/>
            <a:r>
              <a:rPr lang="ru-RU" sz="2000">
                <a:solidFill>
                  <a:srgbClr val="000099"/>
                </a:solidFill>
                <a:latin typeface="Times New Roman" pitchFamily="18" charset="0"/>
                <a:cs typeface="Times New Roman" pitchFamily="18" charset="0"/>
              </a:rPr>
              <a:t>История одной такой обреченной – </a:t>
            </a:r>
            <a:r>
              <a:rPr lang="ru-RU" sz="2000" b="1">
                <a:solidFill>
                  <a:srgbClr val="000099"/>
                </a:solidFill>
                <a:latin typeface="Times New Roman" pitchFamily="18" charset="0"/>
                <a:cs typeface="Times New Roman" pitchFamily="18" charset="0"/>
              </a:rPr>
              <a:t>девочки </a:t>
            </a:r>
            <a:r>
              <a:rPr lang="ru-RU" sz="2000" b="1">
                <a:solidFill>
                  <a:srgbClr val="C00000"/>
                </a:solidFill>
                <a:latin typeface="Times New Roman" pitchFamily="18" charset="0"/>
                <a:cs typeface="Times New Roman" pitchFamily="18" charset="0"/>
              </a:rPr>
              <a:t>Садако Сасаки </a:t>
            </a:r>
            <a:r>
              <a:rPr lang="ru-RU" sz="2000">
                <a:solidFill>
                  <a:srgbClr val="000099"/>
                </a:solidFill>
                <a:latin typeface="Times New Roman" pitchFamily="18" charset="0"/>
                <a:cs typeface="Times New Roman" pitchFamily="18" charset="0"/>
              </a:rPr>
              <a:t>– облетела всю планету, поразив каждого до глубины души. Согласно японской легенде, тот, кто сложит из бумаги по принципу оригами тысячу традиционных фигурок «цуру» (журавлей), может гарантированно рассчитывать на исполнение заветного желания. Садако, терзаемая физическими страданиями, несмотря ни на что верила в эту красивую сказку. Результатом стали </a:t>
            </a:r>
            <a:r>
              <a:rPr lang="ru-RU" sz="2000" b="1">
                <a:solidFill>
                  <a:srgbClr val="C00000"/>
                </a:solidFill>
                <a:latin typeface="Times New Roman" pitchFamily="18" charset="0"/>
                <a:cs typeface="Times New Roman" pitchFamily="18" charset="0"/>
              </a:rPr>
              <a:t>644 </a:t>
            </a:r>
            <a:r>
              <a:rPr lang="ru-RU" sz="2000">
                <a:solidFill>
                  <a:srgbClr val="000099"/>
                </a:solidFill>
                <a:latin typeface="Times New Roman" pitchFamily="18" charset="0"/>
                <a:cs typeface="Times New Roman" pitchFamily="18" charset="0"/>
              </a:rPr>
              <a:t>собственноручно сделанные бедным ребенком благородные бумажные птицы и… смерть, безжалостно прервавшая существование малышки.</a:t>
            </a:r>
            <a:endParaRPr lang="ru-RU" sz="2800">
              <a:solidFill>
                <a:srgbClr val="000099"/>
              </a:solidFill>
              <a:latin typeface="Times New Roman" pitchFamily="18" charset="0"/>
              <a:cs typeface="Times New Roman" pitchFamily="18" charset="0"/>
            </a:endParaRPr>
          </a:p>
        </p:txBody>
      </p:sp>
      <p:pic>
        <p:nvPicPr>
          <p:cNvPr id="28682" name="Picture 10" descr="http://s53.radikal.ru/i139/1103/4a/59bc2d1985c4.jpg"/>
          <p:cNvPicPr>
            <a:picLocks noChangeAspect="1" noChangeArrowheads="1"/>
          </p:cNvPicPr>
          <p:nvPr/>
        </p:nvPicPr>
        <p:blipFill>
          <a:blip r:embed="rId3"/>
          <a:srcRect/>
          <a:stretch>
            <a:fillRect/>
          </a:stretch>
        </p:blipFill>
        <p:spPr bwMode="auto">
          <a:xfrm>
            <a:off x="428596" y="3786190"/>
            <a:ext cx="3952903"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50" y="285750"/>
            <a:ext cx="8286750" cy="4462463"/>
          </a:xfrm>
          <a:prstGeom prst="rect">
            <a:avLst/>
          </a:prstGeom>
        </p:spPr>
        <p:txBody>
          <a:bodyPr>
            <a:spAutoFit/>
          </a:bodyPr>
          <a:lstStyle/>
          <a:p>
            <a:pPr algn="ctr" fontAlgn="auto">
              <a:spcBef>
                <a:spcPts val="0"/>
              </a:spcBef>
              <a:spcAft>
                <a:spcPts val="0"/>
              </a:spcAft>
              <a:defRPr/>
            </a:pPr>
            <a:endParaRPr lang="ru-RU" sz="3600" dirty="0">
              <a:solidFill>
                <a:srgbClr val="0000FF"/>
              </a:solidFill>
              <a:latin typeface="+mn-lt"/>
              <a:cs typeface="+mn-cs"/>
            </a:endParaRPr>
          </a:p>
          <a:p>
            <a:pPr algn="ctr" fontAlgn="auto">
              <a:spcBef>
                <a:spcPts val="0"/>
              </a:spcBef>
              <a:spcAft>
                <a:spcPts val="0"/>
              </a:spcAft>
              <a:defRPr/>
            </a:pPr>
            <a:endParaRPr lang="ru-RU" sz="3600" dirty="0">
              <a:solidFill>
                <a:srgbClr val="0000FF"/>
              </a:solidFill>
              <a:latin typeface="+mn-lt"/>
              <a:cs typeface="+mn-cs"/>
            </a:endParaRPr>
          </a:p>
          <a:p>
            <a:pPr algn="ctr" fontAlgn="auto">
              <a:spcBef>
                <a:spcPts val="0"/>
              </a:spcBef>
              <a:spcAft>
                <a:spcPts val="0"/>
              </a:spcAft>
              <a:defRPr/>
            </a:pPr>
            <a:r>
              <a:rPr lang="ru-RU" sz="3600" dirty="0">
                <a:solidFill>
                  <a:srgbClr val="0000FF"/>
                </a:solidFill>
                <a:latin typeface="+mn-lt"/>
                <a:cs typeface="+mn-cs"/>
              </a:rPr>
              <a:t>Стихотворение увидел в журнале </a:t>
            </a:r>
          </a:p>
          <a:p>
            <a:pPr algn="ctr" fontAlgn="auto">
              <a:spcBef>
                <a:spcPts val="0"/>
              </a:spcBef>
              <a:spcAft>
                <a:spcPts val="0"/>
              </a:spcAft>
              <a:defRPr/>
            </a:pPr>
            <a:r>
              <a:rPr lang="ru-RU" sz="3600" dirty="0">
                <a:solidFill>
                  <a:srgbClr val="0000FF"/>
                </a:solidFill>
                <a:latin typeface="+mn-lt"/>
                <a:cs typeface="+mn-cs"/>
              </a:rPr>
              <a:t>«Новый мир»</a:t>
            </a:r>
          </a:p>
          <a:p>
            <a:pPr algn="ctr" fontAlgn="auto">
              <a:spcBef>
                <a:spcPts val="0"/>
              </a:spcBef>
              <a:spcAft>
                <a:spcPts val="0"/>
              </a:spcAft>
              <a:defRPr/>
            </a:pPr>
            <a:r>
              <a:rPr lang="ru-RU" sz="3600" dirty="0">
                <a:solidFill>
                  <a:srgbClr val="0000FF"/>
                </a:solidFill>
                <a:latin typeface="+mn-lt"/>
                <a:cs typeface="+mn-cs"/>
              </a:rPr>
              <a:t> Марк Бернес. </a:t>
            </a:r>
          </a:p>
          <a:p>
            <a:pPr fontAlgn="auto">
              <a:spcBef>
                <a:spcPts val="0"/>
              </a:spcBef>
              <a:spcAft>
                <a:spcPts val="0"/>
              </a:spcAft>
              <a:defRPr/>
            </a:pPr>
            <a:r>
              <a:rPr lang="ru-RU" sz="2000" dirty="0">
                <a:latin typeface="+mn-lt"/>
                <a:cs typeface="+mn-cs"/>
              </a:rPr>
              <a:t> </a:t>
            </a:r>
          </a:p>
          <a:p>
            <a:pPr fontAlgn="auto">
              <a:lnSpc>
                <a:spcPct val="150000"/>
              </a:lnSpc>
              <a:spcBef>
                <a:spcPts val="0"/>
              </a:spcBef>
              <a:spcAft>
                <a:spcPts val="0"/>
              </a:spcAft>
              <a:defRPr/>
            </a:pPr>
            <a:endParaRPr lang="ru-RU" sz="2000" dirty="0">
              <a:solidFill>
                <a:schemeClr val="tx2">
                  <a:lumMod val="50000"/>
                </a:schemeClr>
              </a:solidFill>
              <a:latin typeface="Times New Roman" pitchFamily="18" charset="0"/>
              <a:cs typeface="Times New Roman" pitchFamily="18" charset="0"/>
            </a:endParaRPr>
          </a:p>
          <a:p>
            <a:pPr fontAlgn="auto">
              <a:lnSpc>
                <a:spcPct val="150000"/>
              </a:lnSpc>
              <a:spcBef>
                <a:spcPts val="0"/>
              </a:spcBef>
              <a:spcAft>
                <a:spcPts val="0"/>
              </a:spcAft>
              <a:defRPr/>
            </a:pPr>
            <a:r>
              <a:rPr lang="ru-RU" dirty="0">
                <a:solidFill>
                  <a:schemeClr val="tx2">
                    <a:lumMod val="75000"/>
                  </a:schemeClr>
                </a:solidFill>
                <a:latin typeface="Times New Roman" pitchFamily="18" charset="0"/>
                <a:cs typeface="Times New Roman" pitchFamily="18" charset="0"/>
              </a:rPr>
              <a:t/>
            </a:r>
            <a:br>
              <a:rPr lang="ru-RU" dirty="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pic>
        <p:nvPicPr>
          <p:cNvPr id="14339" name="Picture 2" descr="C:\Users\Ольга\Desktop\bernes_mark.jpg"/>
          <p:cNvPicPr>
            <a:picLocks noChangeAspect="1" noChangeArrowheads="1"/>
          </p:cNvPicPr>
          <p:nvPr/>
        </p:nvPicPr>
        <p:blipFill>
          <a:blip r:embed="rId2"/>
          <a:srcRect/>
          <a:stretch>
            <a:fillRect/>
          </a:stretch>
        </p:blipFill>
        <p:spPr bwMode="auto">
          <a:xfrm>
            <a:off x="1285875" y="3071813"/>
            <a:ext cx="6124575" cy="333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http://i.ytimg.com/vi/B9o-yXiYMjM/hqdefault.jpg"/>
          <p:cNvPicPr>
            <a:picLocks noChangeAspect="1" noChangeArrowheads="1"/>
          </p:cNvPicPr>
          <p:nvPr/>
        </p:nvPicPr>
        <p:blipFill>
          <a:blip r:embed="rId2"/>
          <a:srcRect r="116"/>
          <a:stretch>
            <a:fillRect/>
          </a:stretch>
        </p:blipFill>
        <p:spPr bwMode="auto">
          <a:xfrm>
            <a:off x="214282" y="3286124"/>
            <a:ext cx="4071966" cy="3429001"/>
          </a:xfrm>
          <a:prstGeom prst="rect">
            <a:avLst/>
          </a:prstGeom>
          <a:ln>
            <a:noFill/>
          </a:ln>
          <a:effectLst>
            <a:softEdge rad="112500"/>
          </a:effectLst>
        </p:spPr>
      </p:pic>
      <p:pic>
        <p:nvPicPr>
          <p:cNvPr id="25605" name="Picture 5" descr="http://cs622616.vk.me/v622616872/1bf0/atRsHIUx9ts.jpg"/>
          <p:cNvPicPr>
            <a:picLocks noChangeAspect="1" noChangeArrowheads="1"/>
          </p:cNvPicPr>
          <p:nvPr/>
        </p:nvPicPr>
        <p:blipFill>
          <a:blip r:embed="rId3" cstate="email"/>
          <a:srcRect/>
          <a:stretch>
            <a:fillRect/>
          </a:stretch>
        </p:blipFill>
        <p:spPr bwMode="auto">
          <a:xfrm>
            <a:off x="5500694" y="214290"/>
            <a:ext cx="3381367" cy="4000528"/>
          </a:xfrm>
          <a:prstGeom prst="rect">
            <a:avLst/>
          </a:prstGeom>
          <a:ln>
            <a:noFill/>
          </a:ln>
          <a:effectLst>
            <a:softEdge rad="112500"/>
          </a:effectLst>
        </p:spPr>
      </p:pic>
      <p:sp>
        <p:nvSpPr>
          <p:cNvPr id="5" name="Прямоугольник 4"/>
          <p:cNvSpPr/>
          <p:nvPr/>
        </p:nvSpPr>
        <p:spPr>
          <a:xfrm>
            <a:off x="142875" y="571500"/>
            <a:ext cx="5143500" cy="1570038"/>
          </a:xfrm>
          <a:prstGeom prst="rect">
            <a:avLst/>
          </a:prstGeom>
        </p:spPr>
        <p:txBody>
          <a:bodyPr>
            <a:spAutoFit/>
          </a:bodyPr>
          <a:lstStyle/>
          <a:p>
            <a:pPr algn="r" fontAlgn="auto">
              <a:spcBef>
                <a:spcPts val="0"/>
              </a:spcBef>
              <a:spcAft>
                <a:spcPts val="0"/>
              </a:spcAft>
              <a:defRPr/>
            </a:pPr>
            <a:r>
              <a:rPr lang="ru-RU" sz="2400" dirty="0">
                <a:solidFill>
                  <a:schemeClr val="tx1">
                    <a:lumMod val="95000"/>
                    <a:lumOff val="5000"/>
                  </a:schemeClr>
                </a:solidFill>
                <a:latin typeface="Times New Roman" pitchFamily="18" charset="0"/>
                <a:cs typeface="Times New Roman" pitchFamily="18" charset="0"/>
              </a:rPr>
              <a:t>В </a:t>
            </a:r>
            <a:r>
              <a:rPr lang="ru-RU" sz="2400" dirty="0">
                <a:latin typeface="Times New Roman" pitchFamily="18" charset="0"/>
                <a:cs typeface="Times New Roman" pitchFamily="18" charset="0"/>
                <a:hlinkClick r:id="rId4" tooltip="1968 год"/>
              </a:rPr>
              <a:t>1968 году</a:t>
            </a:r>
            <a:r>
              <a:rPr lang="ru-RU" sz="2400" dirty="0">
                <a:latin typeface="Times New Roman" pitchFamily="18" charset="0"/>
                <a:cs typeface="Times New Roman" pitchFamily="18" charset="0"/>
              </a:rPr>
              <a:t> </a:t>
            </a:r>
            <a:r>
              <a:rPr lang="ru-RU" sz="2400" dirty="0">
                <a:solidFill>
                  <a:schemeClr val="tx1">
                    <a:lumMod val="95000"/>
                    <a:lumOff val="5000"/>
                  </a:schemeClr>
                </a:solidFill>
                <a:latin typeface="Times New Roman" pitchFamily="18" charset="0"/>
                <a:cs typeface="Times New Roman" pitchFamily="18" charset="0"/>
              </a:rPr>
              <a:t>стихотворение «Журавли» в переводе</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hlinkClick r:id="rId5" tooltip="Наум Гребнев"/>
              </a:rPr>
              <a:t>Наума Гребнева</a:t>
            </a:r>
            <a:r>
              <a:rPr lang="ru-RU" sz="2400" dirty="0">
                <a:latin typeface="Times New Roman" pitchFamily="18" charset="0"/>
                <a:cs typeface="Times New Roman" pitchFamily="18" charset="0"/>
              </a:rPr>
              <a:t> </a:t>
            </a:r>
            <a:r>
              <a:rPr lang="ru-RU" sz="2400" dirty="0">
                <a:solidFill>
                  <a:schemeClr val="tx1">
                    <a:lumMod val="95000"/>
                    <a:lumOff val="5000"/>
                  </a:schemeClr>
                </a:solidFill>
                <a:latin typeface="Times New Roman" pitchFamily="18" charset="0"/>
                <a:cs typeface="Times New Roman" pitchFamily="18" charset="0"/>
              </a:rPr>
              <a:t>было напечатано в журнале «</a:t>
            </a:r>
            <a:r>
              <a:rPr lang="ru-RU" sz="2400" dirty="0">
                <a:solidFill>
                  <a:schemeClr val="tx1">
                    <a:lumMod val="95000"/>
                    <a:lumOff val="5000"/>
                  </a:schemeClr>
                </a:solidFill>
                <a:latin typeface="Times New Roman" pitchFamily="18" charset="0"/>
                <a:cs typeface="Times New Roman" pitchFamily="18" charset="0"/>
                <a:hlinkClick r:id="rId6" tooltip="Новый мир (журнал)"/>
              </a:rPr>
              <a:t>Новый мир</a:t>
            </a:r>
            <a:r>
              <a:rPr lang="ru-RU" sz="2400" dirty="0">
                <a:solidFill>
                  <a:schemeClr val="tx1">
                    <a:lumMod val="95000"/>
                    <a:lumOff val="5000"/>
                  </a:schemeClr>
                </a:solidFill>
                <a:latin typeface="Times New Roman" pitchFamily="18" charset="0"/>
                <a:cs typeface="Times New Roman" pitchFamily="18" charset="0"/>
              </a:rPr>
              <a:t>»</a:t>
            </a:r>
          </a:p>
        </p:txBody>
      </p:sp>
      <p:sp>
        <p:nvSpPr>
          <p:cNvPr id="6" name="Прямоугольник 5"/>
          <p:cNvSpPr/>
          <p:nvPr/>
        </p:nvSpPr>
        <p:spPr>
          <a:xfrm>
            <a:off x="4286250" y="4286250"/>
            <a:ext cx="4714875" cy="2308225"/>
          </a:xfrm>
          <a:prstGeom prst="rect">
            <a:avLst/>
          </a:prstGeom>
        </p:spPr>
        <p:txBody>
          <a:bodyPr>
            <a:spAutoFit/>
          </a:bodyPr>
          <a:lstStyle/>
          <a:p>
            <a:pPr fontAlgn="auto">
              <a:spcBef>
                <a:spcPts val="0"/>
              </a:spcBef>
              <a:spcAft>
                <a:spcPts val="0"/>
              </a:spcAft>
              <a:defRPr/>
            </a:pPr>
            <a:r>
              <a:rPr lang="ru-RU" sz="2400" dirty="0">
                <a:solidFill>
                  <a:schemeClr val="tx1">
                    <a:lumMod val="95000"/>
                    <a:lumOff val="5000"/>
                  </a:schemeClr>
                </a:solidFill>
                <a:latin typeface="Times New Roman" pitchFamily="18" charset="0"/>
                <a:cs typeface="Times New Roman" pitchFamily="18" charset="0"/>
              </a:rPr>
              <a:t>Вдохновленный этим произведением композитор </a:t>
            </a:r>
          </a:p>
          <a:p>
            <a:pPr fontAlgn="auto">
              <a:spcBef>
                <a:spcPts val="0"/>
              </a:spcBef>
              <a:spcAft>
                <a:spcPts val="0"/>
              </a:spcAft>
              <a:defRPr/>
            </a:pPr>
            <a:r>
              <a:rPr lang="ru-RU" sz="2400" u="sng" dirty="0">
                <a:solidFill>
                  <a:srgbClr val="0000FF"/>
                </a:solidFill>
                <a:latin typeface="Times New Roman" pitchFamily="18" charset="0"/>
                <a:cs typeface="Times New Roman" pitchFamily="18" charset="0"/>
              </a:rPr>
              <a:t>Ян Френкель</a:t>
            </a:r>
            <a:r>
              <a:rPr lang="ru-RU" sz="2400" dirty="0">
                <a:solidFill>
                  <a:schemeClr val="tx1">
                    <a:lumMod val="95000"/>
                    <a:lumOff val="5000"/>
                  </a:schemeClr>
                </a:solidFill>
                <a:latin typeface="Times New Roman" pitchFamily="18" charset="0"/>
                <a:cs typeface="Times New Roman" pitchFamily="18" charset="0"/>
              </a:rPr>
              <a:t>, в свою очередь, написал музыку. Так появилась песня с одноименным названием, которую услышал мир.</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KINOKRITIK_COM_Ljetjat_zhuravli_e670cc1079f50bd0b63c4a81642e8d6f_8_sm2.jpg"/>
          <p:cNvPicPr>
            <a:picLocks noChangeAspect="1" noChangeArrowheads="1"/>
          </p:cNvPicPr>
          <p:nvPr/>
        </p:nvPicPr>
        <p:blipFill>
          <a:blip r:embed="rId2"/>
          <a:srcRect/>
          <a:stretch>
            <a:fillRect/>
          </a:stretch>
        </p:blipFill>
        <p:spPr bwMode="auto">
          <a:xfrm>
            <a:off x="0" y="0"/>
            <a:ext cx="4643470" cy="2714644"/>
          </a:xfrm>
          <a:prstGeom prst="rect">
            <a:avLst/>
          </a:prstGeom>
          <a:ln>
            <a:noFill/>
          </a:ln>
          <a:effectLst>
            <a:softEdge rad="112500"/>
          </a:effectLst>
        </p:spPr>
      </p:pic>
      <p:pic>
        <p:nvPicPr>
          <p:cNvPr id="3075" name="Picture 3" descr="C:\Users\Ольга\Desktop\KINOKRITIK_COM_Ljetjat_zhuravli_97a4f3606993ba91a912073f3474fdc8_6_sm2.jpg"/>
          <p:cNvPicPr>
            <a:picLocks noChangeAspect="1" noChangeArrowheads="1"/>
          </p:cNvPicPr>
          <p:nvPr/>
        </p:nvPicPr>
        <p:blipFill>
          <a:blip r:embed="rId3"/>
          <a:srcRect/>
          <a:stretch>
            <a:fillRect/>
          </a:stretch>
        </p:blipFill>
        <p:spPr bwMode="auto">
          <a:xfrm>
            <a:off x="0" y="2285992"/>
            <a:ext cx="3714744" cy="2500330"/>
          </a:xfrm>
          <a:prstGeom prst="rect">
            <a:avLst/>
          </a:prstGeom>
          <a:ln>
            <a:noFill/>
          </a:ln>
          <a:effectLst>
            <a:softEdge rad="112500"/>
          </a:effectLst>
        </p:spPr>
      </p:pic>
      <p:pic>
        <p:nvPicPr>
          <p:cNvPr id="3076" name="Picture 4" descr="C:\Users\Ольга\Desktop\KINOKRITIK_COM_Ljetjat_zhuravli_9b5897eeda3225592eb32e3585b2b453_7_sm2.jpg"/>
          <p:cNvPicPr>
            <a:picLocks noChangeAspect="1" noChangeArrowheads="1"/>
          </p:cNvPicPr>
          <p:nvPr/>
        </p:nvPicPr>
        <p:blipFill>
          <a:blip r:embed="rId4"/>
          <a:srcRect/>
          <a:stretch>
            <a:fillRect/>
          </a:stretch>
        </p:blipFill>
        <p:spPr bwMode="auto">
          <a:xfrm>
            <a:off x="4714876" y="4008760"/>
            <a:ext cx="4429124" cy="2849240"/>
          </a:xfrm>
          <a:prstGeom prst="rect">
            <a:avLst/>
          </a:prstGeom>
          <a:ln>
            <a:noFill/>
          </a:ln>
          <a:effectLst>
            <a:softEdge rad="112500"/>
          </a:effectLst>
        </p:spPr>
      </p:pic>
      <p:pic>
        <p:nvPicPr>
          <p:cNvPr id="3077" name="Picture 5" descr="C:\Users\Ольга\Desktop\KINOKRITIK_COM_Ljetjat_zhuravli_dc72b0dba905c0ca5f3faf395b951a05_2_sm2.jpg"/>
          <p:cNvPicPr>
            <a:picLocks noChangeAspect="1" noChangeArrowheads="1"/>
          </p:cNvPicPr>
          <p:nvPr/>
        </p:nvPicPr>
        <p:blipFill>
          <a:blip r:embed="rId5"/>
          <a:srcRect/>
          <a:stretch>
            <a:fillRect/>
          </a:stretch>
        </p:blipFill>
        <p:spPr bwMode="auto">
          <a:xfrm>
            <a:off x="4500562" y="0"/>
            <a:ext cx="4643438" cy="2857496"/>
          </a:xfrm>
          <a:prstGeom prst="rect">
            <a:avLst/>
          </a:prstGeom>
          <a:ln>
            <a:noFill/>
          </a:ln>
          <a:effectLst>
            <a:softEdge rad="112500"/>
          </a:effectLst>
        </p:spPr>
      </p:pic>
      <p:pic>
        <p:nvPicPr>
          <p:cNvPr id="3078" name="Picture 6" descr="C:\Users\Ольга\Desktop\KINOKRITIK_COM_Ljetjat_zhuravli_6cad9fca1d540579baf2d2fa134960d4_1_sm2.jpg"/>
          <p:cNvPicPr>
            <a:picLocks noChangeAspect="1" noChangeArrowheads="1"/>
          </p:cNvPicPr>
          <p:nvPr/>
        </p:nvPicPr>
        <p:blipFill>
          <a:blip r:embed="rId6"/>
          <a:srcRect/>
          <a:stretch>
            <a:fillRect/>
          </a:stretch>
        </p:blipFill>
        <p:spPr bwMode="auto">
          <a:xfrm>
            <a:off x="0" y="4409566"/>
            <a:ext cx="4849451" cy="2448434"/>
          </a:xfrm>
          <a:prstGeom prst="rect">
            <a:avLst/>
          </a:prstGeom>
          <a:ln>
            <a:noFill/>
          </a:ln>
          <a:effectLst>
            <a:softEdge rad="112500"/>
          </a:effectLst>
        </p:spPr>
      </p:pic>
      <p:pic>
        <p:nvPicPr>
          <p:cNvPr id="3081" name="Picture 9" descr="C:\Users\Ольга\Desktop\60afb67251cccab6a260ef49a53c4065.jpg"/>
          <p:cNvPicPr>
            <a:picLocks noChangeAspect="1" noChangeArrowheads="1"/>
          </p:cNvPicPr>
          <p:nvPr/>
        </p:nvPicPr>
        <p:blipFill>
          <a:blip r:embed="rId7" cstate="email"/>
          <a:srcRect/>
          <a:stretch>
            <a:fillRect/>
          </a:stretch>
        </p:blipFill>
        <p:spPr bwMode="auto">
          <a:xfrm>
            <a:off x="5941061" y="1785926"/>
            <a:ext cx="3202939" cy="3357586"/>
          </a:xfrm>
          <a:prstGeom prst="rect">
            <a:avLst/>
          </a:prstGeom>
          <a:ln>
            <a:noFill/>
          </a:ln>
          <a:effectLst>
            <a:softEdge rad="112500"/>
          </a:effectLst>
        </p:spPr>
      </p:pic>
      <p:pic>
        <p:nvPicPr>
          <p:cNvPr id="12" name="Picture 8" descr="C:\Users\Ольга\Desktop\pv_107532.jpg"/>
          <p:cNvPicPr>
            <a:picLocks noChangeAspect="1" noChangeArrowheads="1"/>
          </p:cNvPicPr>
          <p:nvPr/>
        </p:nvPicPr>
        <p:blipFill>
          <a:blip r:embed="rId8"/>
          <a:srcRect/>
          <a:stretch>
            <a:fillRect/>
          </a:stretch>
        </p:blipFill>
        <p:spPr bwMode="auto">
          <a:xfrm>
            <a:off x="2071670" y="1214422"/>
            <a:ext cx="5214974" cy="421484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3000" fill="hold"/>
                                        <p:tgtEl>
                                          <p:spTgt spid="3075"/>
                                        </p:tgtEl>
                                        <p:attrNameLst>
                                          <p:attrName>ppt_w</p:attrName>
                                        </p:attrNameLst>
                                      </p:cBhvr>
                                      <p:tavLst>
                                        <p:tav tm="0">
                                          <p:val>
                                            <p:strVal val="#ppt_w*0.70"/>
                                          </p:val>
                                        </p:tav>
                                        <p:tav tm="100000">
                                          <p:val>
                                            <p:strVal val="#ppt_w"/>
                                          </p:val>
                                        </p:tav>
                                      </p:tavLst>
                                    </p:anim>
                                    <p:anim calcmode="lin" valueType="num">
                                      <p:cBhvr>
                                        <p:cTn id="8" dur="3000" fill="hold"/>
                                        <p:tgtEl>
                                          <p:spTgt spid="3075"/>
                                        </p:tgtEl>
                                        <p:attrNameLst>
                                          <p:attrName>ppt_h</p:attrName>
                                        </p:attrNameLst>
                                      </p:cBhvr>
                                      <p:tavLst>
                                        <p:tav tm="0">
                                          <p:val>
                                            <p:strVal val="#ppt_h"/>
                                          </p:val>
                                        </p:tav>
                                        <p:tav tm="100000">
                                          <p:val>
                                            <p:strVal val="#ppt_h"/>
                                          </p:val>
                                        </p:tav>
                                      </p:tavLst>
                                    </p:anim>
                                    <p:animEffect transition="in" filter="fade">
                                      <p:cBhvr>
                                        <p:cTn id="9" dur="3000"/>
                                        <p:tgtEl>
                                          <p:spTgt spid="3075"/>
                                        </p:tgtEl>
                                      </p:cBhvr>
                                    </p:animEffect>
                                  </p:childTnLst>
                                </p:cTn>
                              </p:par>
                            </p:childTnLst>
                          </p:cTn>
                        </p:par>
                        <p:par>
                          <p:cTn id="10" fill="hold">
                            <p:stCondLst>
                              <p:cond delay="3000"/>
                            </p:stCondLst>
                            <p:childTnLst>
                              <p:par>
                                <p:cTn id="11" presetID="55" presetClass="entr" presetSubtype="0" fill="hold" nodeType="after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p:cTn id="13" dur="3000" fill="hold"/>
                                        <p:tgtEl>
                                          <p:spTgt spid="3077"/>
                                        </p:tgtEl>
                                        <p:attrNameLst>
                                          <p:attrName>ppt_w</p:attrName>
                                        </p:attrNameLst>
                                      </p:cBhvr>
                                      <p:tavLst>
                                        <p:tav tm="0">
                                          <p:val>
                                            <p:strVal val="#ppt_w*0.70"/>
                                          </p:val>
                                        </p:tav>
                                        <p:tav tm="100000">
                                          <p:val>
                                            <p:strVal val="#ppt_w"/>
                                          </p:val>
                                        </p:tav>
                                      </p:tavLst>
                                    </p:anim>
                                    <p:anim calcmode="lin" valueType="num">
                                      <p:cBhvr>
                                        <p:cTn id="14" dur="3000" fill="hold"/>
                                        <p:tgtEl>
                                          <p:spTgt spid="3077"/>
                                        </p:tgtEl>
                                        <p:attrNameLst>
                                          <p:attrName>ppt_h</p:attrName>
                                        </p:attrNameLst>
                                      </p:cBhvr>
                                      <p:tavLst>
                                        <p:tav tm="0">
                                          <p:val>
                                            <p:strVal val="#ppt_h"/>
                                          </p:val>
                                        </p:tav>
                                        <p:tav tm="100000">
                                          <p:val>
                                            <p:strVal val="#ppt_h"/>
                                          </p:val>
                                        </p:tav>
                                      </p:tavLst>
                                    </p:anim>
                                    <p:animEffect transition="in" filter="fade">
                                      <p:cBhvr>
                                        <p:cTn id="15" dur="3000"/>
                                        <p:tgtEl>
                                          <p:spTgt spid="3077"/>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3000" fill="hold"/>
                                        <p:tgtEl>
                                          <p:spTgt spid="3076"/>
                                        </p:tgtEl>
                                        <p:attrNameLst>
                                          <p:attrName>ppt_w</p:attrName>
                                        </p:attrNameLst>
                                      </p:cBhvr>
                                      <p:tavLst>
                                        <p:tav tm="0">
                                          <p:val>
                                            <p:strVal val="#ppt_w*0.70"/>
                                          </p:val>
                                        </p:tav>
                                        <p:tav tm="100000">
                                          <p:val>
                                            <p:strVal val="#ppt_w"/>
                                          </p:val>
                                        </p:tav>
                                      </p:tavLst>
                                    </p:anim>
                                    <p:anim calcmode="lin" valueType="num">
                                      <p:cBhvr>
                                        <p:cTn id="20" dur="3000" fill="hold"/>
                                        <p:tgtEl>
                                          <p:spTgt spid="3076"/>
                                        </p:tgtEl>
                                        <p:attrNameLst>
                                          <p:attrName>ppt_h</p:attrName>
                                        </p:attrNameLst>
                                      </p:cBhvr>
                                      <p:tavLst>
                                        <p:tav tm="0">
                                          <p:val>
                                            <p:strVal val="#ppt_h"/>
                                          </p:val>
                                        </p:tav>
                                        <p:tav tm="100000">
                                          <p:val>
                                            <p:strVal val="#ppt_h"/>
                                          </p:val>
                                        </p:tav>
                                      </p:tavLst>
                                    </p:anim>
                                    <p:animEffect transition="in" filter="fade">
                                      <p:cBhvr>
                                        <p:cTn id="21" dur="3000"/>
                                        <p:tgtEl>
                                          <p:spTgt spid="3076"/>
                                        </p:tgtEl>
                                      </p:cBhvr>
                                    </p:animEffect>
                                  </p:childTnLst>
                                </p:cTn>
                              </p:par>
                            </p:childTnLst>
                          </p:cTn>
                        </p:par>
                        <p:par>
                          <p:cTn id="22" fill="hold">
                            <p:stCondLst>
                              <p:cond delay="9000"/>
                            </p:stCondLst>
                            <p:childTnLst>
                              <p:par>
                                <p:cTn id="23" presetID="55" presetClass="entr" presetSubtype="0"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3000" fill="hold"/>
                                        <p:tgtEl>
                                          <p:spTgt spid="3074"/>
                                        </p:tgtEl>
                                        <p:attrNameLst>
                                          <p:attrName>ppt_w</p:attrName>
                                        </p:attrNameLst>
                                      </p:cBhvr>
                                      <p:tavLst>
                                        <p:tav tm="0">
                                          <p:val>
                                            <p:strVal val="#ppt_w*0.70"/>
                                          </p:val>
                                        </p:tav>
                                        <p:tav tm="100000">
                                          <p:val>
                                            <p:strVal val="#ppt_w"/>
                                          </p:val>
                                        </p:tav>
                                      </p:tavLst>
                                    </p:anim>
                                    <p:anim calcmode="lin" valueType="num">
                                      <p:cBhvr>
                                        <p:cTn id="26" dur="3000" fill="hold"/>
                                        <p:tgtEl>
                                          <p:spTgt spid="3074"/>
                                        </p:tgtEl>
                                        <p:attrNameLst>
                                          <p:attrName>ppt_h</p:attrName>
                                        </p:attrNameLst>
                                      </p:cBhvr>
                                      <p:tavLst>
                                        <p:tav tm="0">
                                          <p:val>
                                            <p:strVal val="#ppt_h"/>
                                          </p:val>
                                        </p:tav>
                                        <p:tav tm="100000">
                                          <p:val>
                                            <p:strVal val="#ppt_h"/>
                                          </p:val>
                                        </p:tav>
                                      </p:tavLst>
                                    </p:anim>
                                    <p:animEffect transition="in" filter="fade">
                                      <p:cBhvr>
                                        <p:cTn id="27" dur="3000"/>
                                        <p:tgtEl>
                                          <p:spTgt spid="3074"/>
                                        </p:tgtEl>
                                      </p:cBhvr>
                                    </p:animEffect>
                                  </p:childTnLst>
                                </p:cTn>
                              </p:par>
                            </p:childTnLst>
                          </p:cTn>
                        </p:par>
                        <p:par>
                          <p:cTn id="28" fill="hold">
                            <p:stCondLst>
                              <p:cond delay="12000"/>
                            </p:stCondLst>
                            <p:childTnLst>
                              <p:par>
                                <p:cTn id="29" presetID="55" presetClass="entr" presetSubtype="0"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3000" fill="hold"/>
                                        <p:tgtEl>
                                          <p:spTgt spid="3081"/>
                                        </p:tgtEl>
                                        <p:attrNameLst>
                                          <p:attrName>ppt_w</p:attrName>
                                        </p:attrNameLst>
                                      </p:cBhvr>
                                      <p:tavLst>
                                        <p:tav tm="0">
                                          <p:val>
                                            <p:strVal val="#ppt_w*0.70"/>
                                          </p:val>
                                        </p:tav>
                                        <p:tav tm="100000">
                                          <p:val>
                                            <p:strVal val="#ppt_w"/>
                                          </p:val>
                                        </p:tav>
                                      </p:tavLst>
                                    </p:anim>
                                    <p:anim calcmode="lin" valueType="num">
                                      <p:cBhvr>
                                        <p:cTn id="32" dur="3000" fill="hold"/>
                                        <p:tgtEl>
                                          <p:spTgt spid="3081"/>
                                        </p:tgtEl>
                                        <p:attrNameLst>
                                          <p:attrName>ppt_h</p:attrName>
                                        </p:attrNameLst>
                                      </p:cBhvr>
                                      <p:tavLst>
                                        <p:tav tm="0">
                                          <p:val>
                                            <p:strVal val="#ppt_h"/>
                                          </p:val>
                                        </p:tav>
                                        <p:tav tm="100000">
                                          <p:val>
                                            <p:strVal val="#ppt_h"/>
                                          </p:val>
                                        </p:tav>
                                      </p:tavLst>
                                    </p:anim>
                                    <p:animEffect transition="in" filter="fade">
                                      <p:cBhvr>
                                        <p:cTn id="33" dur="3000"/>
                                        <p:tgtEl>
                                          <p:spTgt spid="3081"/>
                                        </p:tgtEl>
                                      </p:cBhvr>
                                    </p:animEffect>
                                  </p:childTnLst>
                                </p:cTn>
                              </p:par>
                            </p:childTnLst>
                          </p:cTn>
                        </p:par>
                        <p:par>
                          <p:cTn id="34" fill="hold">
                            <p:stCondLst>
                              <p:cond delay="15000"/>
                            </p:stCondLst>
                            <p:childTnLst>
                              <p:par>
                                <p:cTn id="35" presetID="55" presetClass="entr" presetSubtype="0" fill="hold" nodeType="after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3000" fill="hold"/>
                                        <p:tgtEl>
                                          <p:spTgt spid="3078"/>
                                        </p:tgtEl>
                                        <p:attrNameLst>
                                          <p:attrName>ppt_w</p:attrName>
                                        </p:attrNameLst>
                                      </p:cBhvr>
                                      <p:tavLst>
                                        <p:tav tm="0">
                                          <p:val>
                                            <p:strVal val="#ppt_w*0.70"/>
                                          </p:val>
                                        </p:tav>
                                        <p:tav tm="100000">
                                          <p:val>
                                            <p:strVal val="#ppt_w"/>
                                          </p:val>
                                        </p:tav>
                                      </p:tavLst>
                                    </p:anim>
                                    <p:anim calcmode="lin" valueType="num">
                                      <p:cBhvr>
                                        <p:cTn id="38" dur="3000" fill="hold"/>
                                        <p:tgtEl>
                                          <p:spTgt spid="3078"/>
                                        </p:tgtEl>
                                        <p:attrNameLst>
                                          <p:attrName>ppt_h</p:attrName>
                                        </p:attrNameLst>
                                      </p:cBhvr>
                                      <p:tavLst>
                                        <p:tav tm="0">
                                          <p:val>
                                            <p:strVal val="#ppt_h"/>
                                          </p:val>
                                        </p:tav>
                                        <p:tav tm="100000">
                                          <p:val>
                                            <p:strVal val="#ppt_h"/>
                                          </p:val>
                                        </p:tav>
                                      </p:tavLst>
                                    </p:anim>
                                    <p:animEffect transition="in" filter="fade">
                                      <p:cBhvr>
                                        <p:cTn id="39" dur="3000"/>
                                        <p:tgtEl>
                                          <p:spTgt spid="3078"/>
                                        </p:tgtEl>
                                      </p:cBhvr>
                                    </p:animEffect>
                                  </p:childTnLst>
                                </p:cTn>
                              </p:par>
                            </p:childTnLst>
                          </p:cTn>
                        </p:par>
                        <p:par>
                          <p:cTn id="40" fill="hold">
                            <p:stCondLst>
                              <p:cond delay="18000"/>
                            </p:stCondLst>
                            <p:childTnLst>
                              <p:par>
                                <p:cTn id="41" presetID="55"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0" fill="hold"/>
                                        <p:tgtEl>
                                          <p:spTgt spid="12"/>
                                        </p:tgtEl>
                                        <p:attrNameLst>
                                          <p:attrName>ppt_w</p:attrName>
                                        </p:attrNameLst>
                                      </p:cBhvr>
                                      <p:tavLst>
                                        <p:tav tm="0">
                                          <p:val>
                                            <p:strVal val="#ppt_w*0.70"/>
                                          </p:val>
                                        </p:tav>
                                        <p:tav tm="100000">
                                          <p:val>
                                            <p:strVal val="#ppt_w"/>
                                          </p:val>
                                        </p:tav>
                                      </p:tavLst>
                                    </p:anim>
                                    <p:anim calcmode="lin" valueType="num">
                                      <p:cBhvr>
                                        <p:cTn id="44" dur="5000" fill="hold"/>
                                        <p:tgtEl>
                                          <p:spTgt spid="12"/>
                                        </p:tgtEl>
                                        <p:attrNameLst>
                                          <p:attrName>ppt_h</p:attrName>
                                        </p:attrNameLst>
                                      </p:cBhvr>
                                      <p:tavLst>
                                        <p:tav tm="0">
                                          <p:val>
                                            <p:strVal val="#ppt_h"/>
                                          </p:val>
                                        </p:tav>
                                        <p:tav tm="100000">
                                          <p:val>
                                            <p:strVal val="#ppt_h"/>
                                          </p:val>
                                        </p:tav>
                                      </p:tavLst>
                                    </p:anim>
                                    <p:animEffect transition="in" filter="fade">
                                      <p:cBhvr>
                                        <p:cTn id="45"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laycast.ru/uploads/2014/05/03/8463804.jpg"/>
          <p:cNvPicPr>
            <a:picLocks noChangeAspect="1" noChangeArrowheads="1"/>
          </p:cNvPicPr>
          <p:nvPr/>
        </p:nvPicPr>
        <p:blipFill>
          <a:blip r:embed="rId2" cstate="email"/>
          <a:srcRect/>
          <a:stretch>
            <a:fillRect/>
          </a:stretch>
        </p:blipFill>
        <p:spPr bwMode="auto">
          <a:xfrm>
            <a:off x="4071934" y="214290"/>
            <a:ext cx="4852185" cy="6172199"/>
          </a:xfrm>
          <a:prstGeom prst="rect">
            <a:avLst/>
          </a:prstGeom>
          <a:ln>
            <a:noFill/>
          </a:ln>
          <a:effectLst>
            <a:softEdge rad="112500"/>
          </a:effectLst>
        </p:spPr>
      </p:pic>
      <p:sp>
        <p:nvSpPr>
          <p:cNvPr id="16387" name="TextBox 5"/>
          <p:cNvSpPr txBox="1">
            <a:spLocks noChangeArrowheads="1"/>
          </p:cNvSpPr>
          <p:nvPr/>
        </p:nvSpPr>
        <p:spPr bwMode="auto">
          <a:xfrm>
            <a:off x="285750" y="285750"/>
            <a:ext cx="3786188" cy="6248400"/>
          </a:xfrm>
          <a:prstGeom prst="rect">
            <a:avLst/>
          </a:prstGeom>
          <a:noFill/>
          <a:ln w="9525">
            <a:noFill/>
            <a:miter lim="800000"/>
            <a:headEnd/>
            <a:tailEnd/>
          </a:ln>
        </p:spPr>
        <p:txBody>
          <a:bodyPr>
            <a:spAutoFit/>
          </a:bodyPr>
          <a:lstStyle/>
          <a:p>
            <a:r>
              <a:rPr lang="ru-RU" sz="2000">
                <a:solidFill>
                  <a:srgbClr val="0000FF"/>
                </a:solidFill>
                <a:latin typeface="Times New Roman" pitchFamily="18" charset="0"/>
                <a:cs typeface="Times New Roman" pitchFamily="18" charset="0"/>
              </a:rPr>
              <a:t>   </a:t>
            </a:r>
          </a:p>
          <a:p>
            <a:r>
              <a:rPr lang="ru-RU" sz="2000">
                <a:solidFill>
                  <a:srgbClr val="000099"/>
                </a:solidFill>
                <a:latin typeface="Times New Roman" pitchFamily="18" charset="0"/>
                <a:cs typeface="Times New Roman" pitchFamily="18" charset="0"/>
              </a:rPr>
              <a:t>На Кавказе существует такое поверье: души павших воинов превращаются в белых журавлей. И праздник этот, появившийся, благодаря строкам Расула Гамзатова, – это праздник поэзии, духовности, а также день памяти погибших солдат.    Он призван способствовать укреплению дружбы между многонациональными народами России, взаимопроникновению культур и пониманию. Ведь </a:t>
            </a:r>
            <a:r>
              <a:rPr lang="ru-RU" sz="2000" b="1">
                <a:solidFill>
                  <a:srgbClr val="000099"/>
                </a:solidFill>
                <a:latin typeface="Times New Roman" pitchFamily="18" charset="0"/>
                <a:cs typeface="Times New Roman" pitchFamily="18" charset="0"/>
              </a:rPr>
              <a:t>понимание – это ключ к разрешению любых конфликтов без военных действий, без крови и выстрелов.</a:t>
            </a:r>
          </a:p>
          <a:p>
            <a:endParaRPr lang="ru-RU" sz="200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9"/>
          <p:cNvSpPr>
            <a:spLocks noChangeArrowheads="1"/>
          </p:cNvSpPr>
          <p:nvPr/>
        </p:nvSpPr>
        <p:spPr bwMode="auto">
          <a:xfrm>
            <a:off x="2286000" y="2143125"/>
            <a:ext cx="4572000" cy="2586038"/>
          </a:xfrm>
          <a:prstGeom prst="rect">
            <a:avLst/>
          </a:prstGeom>
          <a:noFill/>
          <a:ln w="9525">
            <a:noFill/>
            <a:miter lim="800000"/>
            <a:headEnd/>
            <a:tailEnd/>
          </a:ln>
        </p:spPr>
        <p:txBody>
          <a:bodyPr>
            <a:spAutoFit/>
          </a:bodyPr>
          <a:lstStyle/>
          <a:p>
            <a:r>
              <a:rPr lang="ru-RU" sz="5400" b="1">
                <a:solidFill>
                  <a:srgbClr val="000099"/>
                </a:solidFill>
                <a:latin typeface="Times New Roman" pitchFamily="18" charset="0"/>
                <a:cs typeface="Times New Roman" pitchFamily="18" charset="0"/>
              </a:rPr>
              <a:t>ВЕЧНАЯ СЛАВА ГЕРОЯМ…</a:t>
            </a:r>
            <a:endParaRPr lang="ru-RU" sz="5400" b="1">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ursafovna.users.photofile.ru/photo/nursafovna/2069576/xlarge/33616147.jpg"/>
          <p:cNvPicPr>
            <a:picLocks noChangeAspect="1" noChangeArrowheads="1"/>
          </p:cNvPicPr>
          <p:nvPr/>
        </p:nvPicPr>
        <p:blipFill>
          <a:blip r:embed="rId2"/>
          <a:srcRect/>
          <a:stretch>
            <a:fillRect/>
          </a:stretch>
        </p:blipFill>
        <p:spPr bwMode="auto">
          <a:xfrm>
            <a:off x="5072066" y="214290"/>
            <a:ext cx="3929090" cy="6286544"/>
          </a:xfrm>
          <a:prstGeom prst="rect">
            <a:avLst/>
          </a:prstGeom>
          <a:ln>
            <a:noFill/>
          </a:ln>
          <a:effectLst>
            <a:softEdge rad="112500"/>
          </a:effectLst>
        </p:spPr>
      </p:pic>
      <p:sp>
        <p:nvSpPr>
          <p:cNvPr id="22531" name="Прямоугольник 1"/>
          <p:cNvSpPr>
            <a:spLocks noChangeArrowheads="1"/>
          </p:cNvSpPr>
          <p:nvPr/>
        </p:nvSpPr>
        <p:spPr bwMode="auto">
          <a:xfrm>
            <a:off x="142875" y="142875"/>
            <a:ext cx="5286375" cy="6862763"/>
          </a:xfrm>
          <a:prstGeom prst="rect">
            <a:avLst/>
          </a:prstGeom>
          <a:noFill/>
          <a:ln w="9525">
            <a:noFill/>
            <a:miter lim="800000"/>
            <a:headEnd/>
            <a:tailEnd/>
          </a:ln>
        </p:spPr>
        <p:txBody>
          <a:bodyPr>
            <a:spAutoFit/>
          </a:bodyPr>
          <a:lstStyle/>
          <a:p>
            <a:r>
              <a:rPr lang="ru-RU" sz="2000">
                <a:solidFill>
                  <a:srgbClr val="000099"/>
                </a:solidFill>
                <a:latin typeface="Times New Roman" pitchFamily="18" charset="0"/>
                <a:cs typeface="Times New Roman" pitchFamily="18" charset="0"/>
              </a:rPr>
              <a:t>Второе событие, предварившее учреждение праздника, - это открытие </a:t>
            </a:r>
            <a:r>
              <a:rPr lang="ru-RU" sz="2000">
                <a:solidFill>
                  <a:srgbClr val="C00000"/>
                </a:solidFill>
                <a:latin typeface="Times New Roman" pitchFamily="18" charset="0"/>
                <a:cs typeface="Times New Roman" pitchFamily="18" charset="0"/>
              </a:rPr>
              <a:t>памятника «Белым журавлям» в Дагестане.</a:t>
            </a:r>
            <a:r>
              <a:rPr lang="ru-RU" sz="2000">
                <a:solidFill>
                  <a:srgbClr val="000099"/>
                </a:solidFill>
                <a:latin typeface="Times New Roman" pitchFamily="18" charset="0"/>
                <a:cs typeface="Times New Roman" pitchFamily="18" charset="0"/>
              </a:rPr>
              <a:t> Торжественная церемония состоялась </a:t>
            </a:r>
            <a:r>
              <a:rPr lang="ru-RU" sz="2000">
                <a:solidFill>
                  <a:srgbClr val="C00000"/>
                </a:solidFill>
                <a:latin typeface="Times New Roman" pitchFamily="18" charset="0"/>
                <a:cs typeface="Times New Roman" pitchFamily="18" charset="0"/>
              </a:rPr>
              <a:t>6 августа 1986 года</a:t>
            </a:r>
            <a:r>
              <a:rPr lang="ru-RU" sz="2000">
                <a:solidFill>
                  <a:srgbClr val="000099"/>
                </a:solidFill>
                <a:latin typeface="Times New Roman" pitchFamily="18" charset="0"/>
                <a:cs typeface="Times New Roman" pitchFamily="18" charset="0"/>
              </a:rPr>
              <a:t>, в день трагедии в Хиросиме. </a:t>
            </a:r>
            <a:r>
              <a:rPr lang="ru-RU" sz="2000" b="1" i="1">
                <a:solidFill>
                  <a:srgbClr val="C00000"/>
                </a:solidFill>
                <a:latin typeface="Times New Roman" pitchFamily="18" charset="0"/>
                <a:cs typeface="Times New Roman" pitchFamily="18" charset="0"/>
              </a:rPr>
              <a:t>Данный момент можно считать точкой отсчета существования литературного мероприятия «Белые журавли»,</a:t>
            </a:r>
            <a:r>
              <a:rPr lang="ru-RU" sz="2000">
                <a:solidFill>
                  <a:srgbClr val="000099"/>
                </a:solidFill>
                <a:latin typeface="Times New Roman" pitchFamily="18" charset="0"/>
                <a:cs typeface="Times New Roman" pitchFamily="18" charset="0"/>
              </a:rPr>
              <a:t> празднование которого сегодня вышло за пределы родины Расула Гамзатова и России. Два года назад по решению ЮНЕСКО тематические акции, приуроченные к 22 октября, стали проходить в разных странах мира. Объясняется это просто: праздник имеет своей целью почтить память безвинно погибших во время войн, а их на планете в разное время произошло и происходит по сей день немало. Праздник «Белые журавли» является еще и поэтическим событием, потому что лучший способ отдать дань беспокойному прошлому – воспеть его героев в стихах.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Ольга\Desktop\18312_1453127873.jpg"/>
          <p:cNvPicPr>
            <a:picLocks noChangeAspect="1" noChangeArrowheads="1"/>
          </p:cNvPicPr>
          <p:nvPr/>
        </p:nvPicPr>
        <p:blipFill>
          <a:blip r:embed="rId2"/>
          <a:srcRect/>
          <a:stretch>
            <a:fillRect/>
          </a:stretch>
        </p:blipFill>
        <p:spPr bwMode="auto">
          <a:xfrm>
            <a:off x="0" y="0"/>
            <a:ext cx="5072066" cy="3429000"/>
          </a:xfrm>
          <a:prstGeom prst="rect">
            <a:avLst/>
          </a:prstGeom>
          <a:ln>
            <a:noFill/>
          </a:ln>
          <a:effectLst>
            <a:softEdge rad="112500"/>
          </a:effectLst>
        </p:spPr>
      </p:pic>
      <p:pic>
        <p:nvPicPr>
          <p:cNvPr id="11266" name="Picture 2" descr="C:\Users\Ольга\Desktop\1462813729_3743095_large.jpg"/>
          <p:cNvPicPr>
            <a:picLocks noChangeAspect="1" noChangeArrowheads="1"/>
          </p:cNvPicPr>
          <p:nvPr/>
        </p:nvPicPr>
        <p:blipFill>
          <a:blip r:embed="rId3" cstate="email"/>
          <a:srcRect/>
          <a:stretch>
            <a:fillRect/>
          </a:stretch>
        </p:blipFill>
        <p:spPr bwMode="auto">
          <a:xfrm>
            <a:off x="0" y="3286124"/>
            <a:ext cx="5072066" cy="3571876"/>
          </a:xfrm>
          <a:prstGeom prst="rect">
            <a:avLst/>
          </a:prstGeom>
          <a:ln>
            <a:noFill/>
          </a:ln>
          <a:effectLst>
            <a:softEdge rad="112500"/>
          </a:effectLst>
        </p:spPr>
      </p:pic>
      <p:sp>
        <p:nvSpPr>
          <p:cNvPr id="4" name="Прямоугольник 3"/>
          <p:cNvSpPr>
            <a:spLocks noChangeArrowheads="1"/>
          </p:cNvSpPr>
          <p:nvPr/>
        </p:nvSpPr>
        <p:spPr bwMode="auto">
          <a:xfrm>
            <a:off x="4857750" y="214313"/>
            <a:ext cx="4286250" cy="1384300"/>
          </a:xfrm>
          <a:prstGeom prst="rect">
            <a:avLst/>
          </a:prstGeom>
          <a:noFill/>
          <a:ln w="9525">
            <a:noFill/>
            <a:miter lim="800000"/>
            <a:headEnd/>
            <a:tailEnd/>
          </a:ln>
        </p:spPr>
        <p:txBody>
          <a:bodyPr>
            <a:spAutoFit/>
          </a:bodyPr>
          <a:lstStyle/>
          <a:p>
            <a:pPr algn="ctr">
              <a:tabLst>
                <a:tab pos="1889125" algn="l"/>
              </a:tabLst>
            </a:pPr>
            <a:r>
              <a:rPr lang="ru-RU" sz="2800" b="1">
                <a:solidFill>
                  <a:srgbClr val="FFC000"/>
                </a:solidFill>
                <a:latin typeface="Times New Roman" pitchFamily="18" charset="0"/>
                <a:cs typeface="Times New Roman" pitchFamily="18" charset="0"/>
              </a:rPr>
              <a:t>Невский мемориал «Журавли». </a:t>
            </a:r>
          </a:p>
          <a:p>
            <a:pPr algn="ctr">
              <a:tabLst>
                <a:tab pos="1889125" algn="l"/>
              </a:tabLst>
            </a:pPr>
            <a:r>
              <a:rPr lang="ru-RU" sz="2800" b="1">
                <a:solidFill>
                  <a:srgbClr val="FFC000"/>
                </a:solidFill>
                <a:latin typeface="Times New Roman" pitchFamily="18" charset="0"/>
                <a:cs typeface="Times New Roman" pitchFamily="18" charset="0"/>
              </a:rPr>
              <a:t>Город Санкт-Петербург</a:t>
            </a:r>
          </a:p>
        </p:txBody>
      </p:sp>
      <p:sp>
        <p:nvSpPr>
          <p:cNvPr id="5" name="Прямоугольник 4"/>
          <p:cNvSpPr>
            <a:spLocks noChangeArrowheads="1"/>
          </p:cNvSpPr>
          <p:nvPr/>
        </p:nvSpPr>
        <p:spPr bwMode="auto">
          <a:xfrm>
            <a:off x="5072063" y="1500188"/>
            <a:ext cx="4071937" cy="3692525"/>
          </a:xfrm>
          <a:prstGeom prst="rect">
            <a:avLst/>
          </a:prstGeom>
          <a:noFill/>
          <a:ln w="9525">
            <a:noFill/>
            <a:miter lim="800000"/>
            <a:headEnd/>
            <a:tailEnd/>
          </a:ln>
        </p:spPr>
        <p:txBody>
          <a:bodyPr>
            <a:spAutoFit/>
          </a:bodyPr>
          <a:lstStyle/>
          <a:p>
            <a:endParaRPr lang="ru-RU" i="1">
              <a:solidFill>
                <a:srgbClr val="FFC000"/>
              </a:solidFill>
              <a:latin typeface="Calibri" pitchFamily="34" charset="0"/>
            </a:endParaRPr>
          </a:p>
          <a:p>
            <a:r>
              <a:rPr lang="ru-RU" sz="2400" b="1" i="1">
                <a:solidFill>
                  <a:srgbClr val="FFC000"/>
                </a:solidFill>
                <a:latin typeface="Calibri" pitchFamily="34" charset="0"/>
              </a:rPr>
              <a:t>на стеле с журавлями с лицевой стороны накладными знаками:</a:t>
            </a:r>
          </a:p>
          <a:p>
            <a:endParaRPr lang="ru-RU" sz="2400" b="1" i="1">
              <a:solidFill>
                <a:srgbClr val="FFC000"/>
              </a:solidFill>
              <a:latin typeface="Calibri" pitchFamily="34" charset="0"/>
            </a:endParaRPr>
          </a:p>
          <a:p>
            <a:r>
              <a:rPr lang="ru-RU" sz="2400" b="1" i="1">
                <a:solidFill>
                  <a:srgbClr val="FFC000"/>
                </a:solidFill>
                <a:latin typeface="Calibri" pitchFamily="34" charset="0"/>
              </a:rPr>
              <a:t> Память павших героев, защитников жизни, священна </a:t>
            </a:r>
          </a:p>
          <a:p>
            <a:r>
              <a:rPr lang="ru-RU" sz="2400" b="1" i="1">
                <a:solidFill>
                  <a:srgbClr val="FFC000"/>
                </a:solidFill>
                <a:latin typeface="Calibri" pitchFamily="34" charset="0"/>
              </a:rPr>
              <a:t> будь достоин ее светлым  подвигом жизни своей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2000" fill="hold"/>
                                        <p:tgtEl>
                                          <p:spTgt spid="11265"/>
                                        </p:tgtEl>
                                        <p:attrNameLst>
                                          <p:attrName>ppt_w</p:attrName>
                                        </p:attrNameLst>
                                      </p:cBhvr>
                                      <p:tavLst>
                                        <p:tav tm="0">
                                          <p:val>
                                            <p:strVal val="#ppt_w*0.70"/>
                                          </p:val>
                                        </p:tav>
                                        <p:tav tm="100000">
                                          <p:val>
                                            <p:strVal val="#ppt_w"/>
                                          </p:val>
                                        </p:tav>
                                      </p:tavLst>
                                    </p:anim>
                                    <p:anim calcmode="lin" valueType="num">
                                      <p:cBhvr>
                                        <p:cTn id="8" dur="2000" fill="hold"/>
                                        <p:tgtEl>
                                          <p:spTgt spid="11265"/>
                                        </p:tgtEl>
                                        <p:attrNameLst>
                                          <p:attrName>ppt_h</p:attrName>
                                        </p:attrNameLst>
                                      </p:cBhvr>
                                      <p:tavLst>
                                        <p:tav tm="0">
                                          <p:val>
                                            <p:strVal val="#ppt_h"/>
                                          </p:val>
                                        </p:tav>
                                        <p:tav tm="100000">
                                          <p:val>
                                            <p:strVal val="#ppt_h"/>
                                          </p:val>
                                        </p:tav>
                                      </p:tavLst>
                                    </p:anim>
                                    <p:animEffect transition="in" filter="fade">
                                      <p:cBhvr>
                                        <p:cTn id="9" dur="2000"/>
                                        <p:tgtEl>
                                          <p:spTgt spid="11265"/>
                                        </p:tgtEl>
                                      </p:cBhvr>
                                    </p:animEffect>
                                  </p:childTnLst>
                                </p:cTn>
                              </p:par>
                              <p:par>
                                <p:cTn id="10" presetID="55"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2000" fill="hold"/>
                                        <p:tgtEl>
                                          <p:spTgt spid="11266"/>
                                        </p:tgtEl>
                                        <p:attrNameLst>
                                          <p:attrName>ppt_w</p:attrName>
                                        </p:attrNameLst>
                                      </p:cBhvr>
                                      <p:tavLst>
                                        <p:tav tm="0">
                                          <p:val>
                                            <p:strVal val="#ppt_w*0.70"/>
                                          </p:val>
                                        </p:tav>
                                        <p:tav tm="100000">
                                          <p:val>
                                            <p:strVal val="#ppt_w"/>
                                          </p:val>
                                        </p:tav>
                                      </p:tavLst>
                                    </p:anim>
                                    <p:anim calcmode="lin" valueType="num">
                                      <p:cBhvr>
                                        <p:cTn id="13" dur="2000" fill="hold"/>
                                        <p:tgtEl>
                                          <p:spTgt spid="11266"/>
                                        </p:tgtEl>
                                        <p:attrNameLst>
                                          <p:attrName>ppt_h</p:attrName>
                                        </p:attrNameLst>
                                      </p:cBhvr>
                                      <p:tavLst>
                                        <p:tav tm="0">
                                          <p:val>
                                            <p:strVal val="#ppt_h"/>
                                          </p:val>
                                        </p:tav>
                                        <p:tav tm="100000">
                                          <p:val>
                                            <p:strVal val="#ppt_h"/>
                                          </p:val>
                                        </p:tav>
                                      </p:tavLst>
                                    </p:anim>
                                    <p:animEffect transition="in" filter="fade">
                                      <p:cBhvr>
                                        <p:cTn id="14" dur="2000"/>
                                        <p:tgtEl>
                                          <p:spTgt spid="1126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strVal val="#ppt_w*0.70"/>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Effect transition="in" filter="fade">
                                      <p:cBhvr>
                                        <p:cTn id="19" dur="2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strVal val="#ppt_w*0.70"/>
                                          </p:val>
                                        </p:tav>
                                        <p:tav tm="100000">
                                          <p:val>
                                            <p:strVal val="#ppt_w"/>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0.liveinternet.ru/images/attach/c/5/85/729/85729494_4189255_full_IMGi6541.JPG"/>
          <p:cNvPicPr>
            <a:picLocks noChangeAspect="1" noChangeArrowheads="1"/>
          </p:cNvPicPr>
          <p:nvPr/>
        </p:nvPicPr>
        <p:blipFill>
          <a:blip r:embed="rId2"/>
          <a:srcRect/>
          <a:stretch>
            <a:fillRect/>
          </a:stretch>
        </p:blipFill>
        <p:spPr bwMode="auto">
          <a:xfrm>
            <a:off x="4857752" y="285728"/>
            <a:ext cx="4000528" cy="6072230"/>
          </a:xfrm>
          <a:prstGeom prst="rect">
            <a:avLst/>
          </a:prstGeom>
          <a:ln>
            <a:noFill/>
          </a:ln>
          <a:effectLst>
            <a:softEdge rad="112500"/>
          </a:effectLst>
        </p:spPr>
      </p:pic>
      <p:sp>
        <p:nvSpPr>
          <p:cNvPr id="3" name="Прямоугольник 2"/>
          <p:cNvSpPr/>
          <p:nvPr/>
        </p:nvSpPr>
        <p:spPr>
          <a:xfrm>
            <a:off x="285750" y="285750"/>
            <a:ext cx="4857750" cy="7694613"/>
          </a:xfrm>
          <a:prstGeom prst="rect">
            <a:avLst/>
          </a:prstGeom>
        </p:spPr>
        <p:txBody>
          <a:bodyPr>
            <a:spAutoFit/>
          </a:bodyPr>
          <a:lstStyle/>
          <a:p>
            <a:pPr fontAlgn="auto">
              <a:lnSpc>
                <a:spcPct val="150000"/>
              </a:lnSpc>
              <a:spcBef>
                <a:spcPts val="0"/>
              </a:spcBef>
              <a:spcAft>
                <a:spcPts val="0"/>
              </a:spcAft>
              <a:defRPr/>
            </a:pPr>
            <a:r>
              <a:rPr lang="ru-RU" sz="2000" i="1" dirty="0">
                <a:solidFill>
                  <a:srgbClr val="000099"/>
                </a:solidFill>
                <a:latin typeface="Times New Roman" pitchFamily="18" charset="0"/>
                <a:cs typeface="Times New Roman" pitchFamily="18" charset="0"/>
              </a:rPr>
              <a:t>В безостановочном потоке наших дней,</a:t>
            </a:r>
            <a:br>
              <a:rPr lang="ru-RU" sz="2000" i="1" dirty="0">
                <a:solidFill>
                  <a:srgbClr val="000099"/>
                </a:solidFill>
                <a:latin typeface="Times New Roman" pitchFamily="18" charset="0"/>
                <a:cs typeface="Times New Roman" pitchFamily="18" charset="0"/>
              </a:rPr>
            </a:br>
            <a:r>
              <a:rPr lang="ru-RU" sz="2000" i="1" dirty="0">
                <a:solidFill>
                  <a:srgbClr val="000099"/>
                </a:solidFill>
                <a:latin typeface="Times New Roman" pitchFamily="18" charset="0"/>
                <a:cs typeface="Times New Roman" pitchFamily="18" charset="0"/>
              </a:rPr>
              <a:t>Мы важный факт порой не замечаем —</a:t>
            </a:r>
            <a:br>
              <a:rPr lang="ru-RU" sz="2000" i="1" dirty="0">
                <a:solidFill>
                  <a:srgbClr val="000099"/>
                </a:solidFill>
                <a:latin typeface="Times New Roman" pitchFamily="18" charset="0"/>
                <a:cs typeface="Times New Roman" pitchFamily="18" charset="0"/>
              </a:rPr>
            </a:br>
            <a:r>
              <a:rPr lang="ru-RU" sz="2000" i="1" dirty="0">
                <a:solidFill>
                  <a:srgbClr val="000099"/>
                </a:solidFill>
                <a:latin typeface="Times New Roman" pitchFamily="18" charset="0"/>
                <a:cs typeface="Times New Roman" pitchFamily="18" charset="0"/>
              </a:rPr>
              <a:t>Литературный праздник Белых Журавлей,</a:t>
            </a:r>
            <a:br>
              <a:rPr lang="ru-RU" sz="2000" i="1" dirty="0">
                <a:solidFill>
                  <a:srgbClr val="000099"/>
                </a:solidFill>
                <a:latin typeface="Times New Roman" pitchFamily="18" charset="0"/>
                <a:cs typeface="Times New Roman" pitchFamily="18" charset="0"/>
              </a:rPr>
            </a:br>
            <a:r>
              <a:rPr lang="ru-RU" sz="2000" i="1" dirty="0">
                <a:solidFill>
                  <a:srgbClr val="000099"/>
                </a:solidFill>
                <a:latin typeface="Times New Roman" pitchFamily="18" charset="0"/>
                <a:cs typeface="Times New Roman" pitchFamily="18" charset="0"/>
              </a:rPr>
              <a:t>Что для народов всех незабываем.</a:t>
            </a:r>
            <a:r>
              <a:rPr lang="ru-RU" sz="2000" i="1" dirty="0">
                <a:solidFill>
                  <a:srgbClr val="000099"/>
                </a:solidFill>
                <a:latin typeface="+mn-lt"/>
                <a:cs typeface="+mn-cs"/>
              </a:rPr>
              <a:t> </a:t>
            </a:r>
          </a:p>
          <a:p>
            <a:pPr fontAlgn="auto">
              <a:spcBef>
                <a:spcPts val="0"/>
              </a:spcBef>
              <a:spcAft>
                <a:spcPts val="0"/>
              </a:spcAft>
              <a:defRPr/>
            </a:pPr>
            <a:endParaRPr lang="ru-RU" sz="2000" dirty="0">
              <a:latin typeface="+mn-lt"/>
              <a:cs typeface="+mn-cs"/>
            </a:endParaRPr>
          </a:p>
          <a:p>
            <a:pPr fontAlgn="auto">
              <a:lnSpc>
                <a:spcPct val="150000"/>
              </a:lnSpc>
              <a:spcBef>
                <a:spcPts val="0"/>
              </a:spcBef>
              <a:spcAft>
                <a:spcPts val="0"/>
              </a:spcAft>
              <a:defRPr/>
            </a:pPr>
            <a:r>
              <a:rPr lang="ru-RU" sz="2000" dirty="0">
                <a:solidFill>
                  <a:schemeClr val="tx1">
                    <a:lumMod val="95000"/>
                    <a:lumOff val="5000"/>
                  </a:schemeClr>
                </a:solidFill>
                <a:latin typeface="Times New Roman" pitchFamily="18" charset="0"/>
                <a:cs typeface="Times New Roman" pitchFamily="18" charset="0"/>
              </a:rPr>
              <a:t>22 октября ежегодно в нашей стране и в  бывших союзных республиках отмечается один из самых поэтичных праздников в России – </a:t>
            </a:r>
            <a:r>
              <a:rPr lang="ru-RU" sz="2000" dirty="0">
                <a:solidFill>
                  <a:srgbClr val="0000FF"/>
                </a:solidFill>
                <a:latin typeface="Times New Roman" pitchFamily="18" charset="0"/>
                <a:cs typeface="Times New Roman" pitchFamily="18" charset="0"/>
              </a:rPr>
              <a:t>День Белых Журавлей.</a:t>
            </a:r>
          </a:p>
          <a:p>
            <a:pPr fontAlgn="auto">
              <a:lnSpc>
                <a:spcPct val="150000"/>
              </a:lnSpc>
              <a:spcBef>
                <a:spcPts val="0"/>
              </a:spcBef>
              <a:spcAft>
                <a:spcPts val="0"/>
              </a:spcAft>
              <a:defRPr/>
            </a:pPr>
            <a:r>
              <a:rPr lang="ru-RU" sz="2000" dirty="0">
                <a:solidFill>
                  <a:schemeClr val="tx1">
                    <a:lumMod val="95000"/>
                    <a:lumOff val="5000"/>
                  </a:schemeClr>
                </a:solidFill>
                <a:latin typeface="Times New Roman" pitchFamily="18" charset="0"/>
                <a:cs typeface="Times New Roman" pitchFamily="18" charset="0"/>
              </a:rPr>
              <a:t>Инициатором появления праздника стал народный поэт Дагестана Расул </a:t>
            </a:r>
            <a:r>
              <a:rPr lang="ru-RU" sz="2000" dirty="0" err="1">
                <a:solidFill>
                  <a:schemeClr val="tx1">
                    <a:lumMod val="95000"/>
                    <a:lumOff val="5000"/>
                  </a:schemeClr>
                </a:solidFill>
                <a:latin typeface="Times New Roman" pitchFamily="18" charset="0"/>
                <a:cs typeface="Times New Roman" pitchFamily="18" charset="0"/>
              </a:rPr>
              <a:t>Гамзатович</a:t>
            </a:r>
            <a:r>
              <a:rPr lang="ru-RU" sz="2000" dirty="0">
                <a:solidFill>
                  <a:schemeClr val="tx1">
                    <a:lumMod val="95000"/>
                    <a:lumOff val="5000"/>
                  </a:schemeClr>
                </a:solidFill>
                <a:latin typeface="Times New Roman" pitchFamily="18" charset="0"/>
                <a:cs typeface="Times New Roman" pitchFamily="18" charset="0"/>
              </a:rPr>
              <a:t> Гамзатов. В 1965 году он написал стихотворение «Журавли»  (на родном языке – </a:t>
            </a:r>
            <a:r>
              <a:rPr lang="ru-RU" sz="2000" dirty="0" err="1">
                <a:solidFill>
                  <a:schemeClr val="tx1">
                    <a:lumMod val="95000"/>
                    <a:lumOff val="5000"/>
                  </a:schemeClr>
                </a:solidFill>
                <a:latin typeface="Times New Roman" pitchFamily="18" charset="0"/>
                <a:cs typeface="Times New Roman" pitchFamily="18" charset="0"/>
              </a:rPr>
              <a:t>по-аварски</a:t>
            </a:r>
            <a:r>
              <a:rPr lang="ru-RU" sz="2000" dirty="0">
                <a:solidFill>
                  <a:schemeClr val="tx1">
                    <a:lumMod val="95000"/>
                    <a:lumOff val="5000"/>
                  </a:schemeClr>
                </a:solidFill>
                <a:latin typeface="Times New Roman" pitchFamily="18" charset="0"/>
                <a:cs typeface="Times New Roman" pitchFamily="18" charset="0"/>
              </a:rPr>
              <a:t>).</a:t>
            </a:r>
          </a:p>
          <a:p>
            <a:pPr fontAlgn="auto">
              <a:lnSpc>
                <a:spcPct val="150000"/>
              </a:lnSpc>
              <a:spcBef>
                <a:spcPts val="0"/>
              </a:spcBef>
              <a:spcAft>
                <a:spcPts val="0"/>
              </a:spcAft>
              <a:defRPr/>
            </a:pPr>
            <a:endParaRPr lang="ru-RU" sz="2000" dirty="0">
              <a:solidFill>
                <a:schemeClr val="tx2">
                  <a:lumMod val="50000"/>
                </a:schemeClr>
              </a:solidFill>
              <a:latin typeface="Times New Roman" pitchFamily="18" charset="0"/>
              <a:cs typeface="Times New Roman" pitchFamily="18" charset="0"/>
            </a:endParaRPr>
          </a:p>
          <a:p>
            <a:pPr fontAlgn="auto">
              <a:lnSpc>
                <a:spcPct val="150000"/>
              </a:lnSpc>
              <a:spcBef>
                <a:spcPts val="0"/>
              </a:spcBef>
              <a:spcAft>
                <a:spcPts val="0"/>
              </a:spcAft>
              <a:defRPr/>
            </a:pPr>
            <a:r>
              <a:rPr lang="ru-RU" dirty="0">
                <a:solidFill>
                  <a:schemeClr val="tx2">
                    <a:lumMod val="75000"/>
                  </a:schemeClr>
                </a:solidFill>
                <a:latin typeface="Times New Roman" pitchFamily="18" charset="0"/>
                <a:cs typeface="Times New Roman" pitchFamily="18" charset="0"/>
              </a:rPr>
              <a:t/>
            </a:r>
            <a:br>
              <a:rPr lang="ru-RU" dirty="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v2.jpg"/>
          <p:cNvPicPr>
            <a:picLocks noChangeAspect="1" noChangeArrowheads="1"/>
          </p:cNvPicPr>
          <p:nvPr/>
        </p:nvPicPr>
        <p:blipFill>
          <a:blip r:embed="rId2"/>
          <a:srcRect/>
          <a:stretch>
            <a:fillRect/>
          </a:stretch>
        </p:blipFill>
        <p:spPr bwMode="auto">
          <a:xfrm>
            <a:off x="0" y="0"/>
            <a:ext cx="4572000" cy="6858000"/>
          </a:xfrm>
          <a:prstGeom prst="rect">
            <a:avLst/>
          </a:prstGeom>
          <a:ln>
            <a:noFill/>
          </a:ln>
          <a:effectLst>
            <a:softEdge rad="112500"/>
          </a:effectLst>
        </p:spPr>
      </p:pic>
      <p:sp>
        <p:nvSpPr>
          <p:cNvPr id="2052" name="Rectangle 4"/>
          <p:cNvSpPr>
            <a:spLocks noChangeArrowheads="1"/>
          </p:cNvSpPr>
          <p:nvPr/>
        </p:nvSpPr>
        <p:spPr bwMode="auto">
          <a:xfrm>
            <a:off x="4286250" y="214313"/>
            <a:ext cx="4857750" cy="4340225"/>
          </a:xfrm>
          <a:prstGeom prst="rect">
            <a:avLst/>
          </a:prstGeom>
          <a:noFill/>
          <a:ln w="9525">
            <a:noFill/>
            <a:miter lim="800000"/>
            <a:headEnd/>
            <a:tailEnd/>
          </a:ln>
        </p:spPr>
        <p:txBody>
          <a:bodyPr anchor="ctr">
            <a:spAutoFit/>
          </a:bodyPr>
          <a:lstStyle/>
          <a:p>
            <a:pPr algn="ctr">
              <a:tabLst>
                <a:tab pos="1889125" algn="l"/>
              </a:tabLst>
            </a:pPr>
            <a:endParaRPr lang="ru-RU" sz="2400" b="1">
              <a:solidFill>
                <a:srgbClr val="FFC000"/>
              </a:solidFill>
              <a:latin typeface="Times New Roman" pitchFamily="18" charset="0"/>
              <a:cs typeface="Times New Roman" pitchFamily="18" charset="0"/>
            </a:endParaRPr>
          </a:p>
          <a:p>
            <a:pPr algn="ctr">
              <a:tabLst>
                <a:tab pos="1889125" algn="l"/>
              </a:tabLst>
            </a:pPr>
            <a:r>
              <a:rPr lang="ru-RU" sz="2800" b="1" i="1">
                <a:solidFill>
                  <a:srgbClr val="FFC000"/>
                </a:solidFill>
                <a:latin typeface="Times New Roman" pitchFamily="18" charset="0"/>
                <a:cs typeface="Times New Roman" pitchFamily="18" charset="0"/>
              </a:rPr>
              <a:t>МЕМОРИАЛ СЕМЬИ ВОЛОДИЧКИНЫХ</a:t>
            </a:r>
          </a:p>
          <a:p>
            <a:pPr algn="ctr">
              <a:tabLst>
                <a:tab pos="1889125" algn="l"/>
              </a:tabLst>
            </a:pPr>
            <a:endParaRPr lang="ru-RU" sz="2800" b="1" i="1">
              <a:solidFill>
                <a:srgbClr val="FFC000"/>
              </a:solidFill>
              <a:latin typeface="Times New Roman" pitchFamily="18" charset="0"/>
              <a:cs typeface="Times New Roman" pitchFamily="18" charset="0"/>
            </a:endParaRPr>
          </a:p>
          <a:p>
            <a:pPr algn="ctr">
              <a:tabLst>
                <a:tab pos="1889125" algn="l"/>
              </a:tabLst>
            </a:pPr>
            <a:r>
              <a:rPr lang="ru-RU" sz="2800" b="1" i="1">
                <a:solidFill>
                  <a:srgbClr val="FFC000"/>
                </a:solidFill>
                <a:latin typeface="Times New Roman" pitchFamily="18" charset="0"/>
                <a:cs typeface="Times New Roman" pitchFamily="18" charset="0"/>
              </a:rPr>
              <a:t>Самарская  область.  </a:t>
            </a:r>
          </a:p>
          <a:p>
            <a:pPr algn="ctr">
              <a:tabLst>
                <a:tab pos="1889125" algn="l"/>
              </a:tabLst>
            </a:pPr>
            <a:r>
              <a:rPr lang="ru-RU" sz="2800" b="1" i="1">
                <a:solidFill>
                  <a:srgbClr val="FFC000"/>
                </a:solidFill>
                <a:latin typeface="Times New Roman" pitchFamily="18" charset="0"/>
                <a:cs typeface="Times New Roman" pitchFamily="18" charset="0"/>
              </a:rPr>
              <a:t>Город  Кинель.  пос. Алексеевка </a:t>
            </a:r>
          </a:p>
          <a:p>
            <a:pPr algn="ctr">
              <a:tabLst>
                <a:tab pos="1889125" algn="l"/>
              </a:tabLst>
            </a:pPr>
            <a:r>
              <a:rPr lang="ru-RU" sz="2800" b="1" i="1">
                <a:solidFill>
                  <a:srgbClr val="FFC000"/>
                </a:solidFill>
                <a:latin typeface="Times New Roman" pitchFamily="18" charset="0"/>
                <a:cs typeface="Times New Roman" pitchFamily="18" charset="0"/>
              </a:rPr>
              <a:t>(10 км к востоку от Самары)</a:t>
            </a:r>
            <a:endParaRPr lang="ru-RU" sz="2800" i="1">
              <a:solidFill>
                <a:srgbClr val="FFC000"/>
              </a:solidFill>
            </a:endParaRPr>
          </a:p>
          <a:p>
            <a:pPr algn="ctr" eaLnBrk="0" hangingPunct="0">
              <a:tabLst>
                <a:tab pos="1889125" algn="l"/>
              </a:tabLst>
            </a:pPr>
            <a:endParaRPr lang="ru-RU" sz="2800" b="1" i="1">
              <a:solidFill>
                <a:srgbClr val="FFC000"/>
              </a:solidFill>
              <a:latin typeface="Times New Roman" pitchFamily="18" charset="0"/>
              <a:cs typeface="Times New Roman" pitchFamily="18" charset="0"/>
            </a:endParaRPr>
          </a:p>
          <a:p>
            <a:pPr algn="ctr" eaLnBrk="0" hangingPunct="0">
              <a:tabLst>
                <a:tab pos="1889125" algn="l"/>
              </a:tabLst>
            </a:pPr>
            <a:r>
              <a:rPr lang="ru-RU" sz="2800" b="1" i="1">
                <a:solidFill>
                  <a:srgbClr val="FFC000"/>
                </a:solidFill>
                <a:latin typeface="Times New Roman" pitchFamily="18" charset="0"/>
                <a:cs typeface="Times New Roman" pitchFamily="18" charset="0"/>
              </a:rPr>
              <a:t>Архитектор Юрий Хромов</a:t>
            </a:r>
            <a:endParaRPr lang="ru-RU" sz="2800" i="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0.70"/>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Effect transition="in" filter="fade">
                                      <p:cBhvr>
                                        <p:cTn id="9" dur="2000"/>
                                        <p:tgtEl>
                                          <p:spTgt spid="205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2000" fill="hold"/>
                                        <p:tgtEl>
                                          <p:spTgt spid="2052"/>
                                        </p:tgtEl>
                                        <p:attrNameLst>
                                          <p:attrName>ppt_w</p:attrName>
                                        </p:attrNameLst>
                                      </p:cBhvr>
                                      <p:tavLst>
                                        <p:tav tm="0">
                                          <p:val>
                                            <p:strVal val="#ppt_w*0.70"/>
                                          </p:val>
                                        </p:tav>
                                        <p:tav tm="100000">
                                          <p:val>
                                            <p:strVal val="#ppt_w"/>
                                          </p:val>
                                        </p:tav>
                                      </p:tavLst>
                                    </p:anim>
                                    <p:anim calcmode="lin" valueType="num">
                                      <p:cBhvr>
                                        <p:cTn id="13" dur="2000" fill="hold"/>
                                        <p:tgtEl>
                                          <p:spTgt spid="2052"/>
                                        </p:tgtEl>
                                        <p:attrNameLst>
                                          <p:attrName>ppt_h</p:attrName>
                                        </p:attrNameLst>
                                      </p:cBhvr>
                                      <p:tavLst>
                                        <p:tav tm="0">
                                          <p:val>
                                            <p:strVal val="#ppt_h"/>
                                          </p:val>
                                        </p:tav>
                                        <p:tav tm="100000">
                                          <p:val>
                                            <p:strVal val="#ppt_h"/>
                                          </p:val>
                                        </p:tav>
                                      </p:tavLst>
                                    </p:anim>
                                    <p:animEffect transition="in" filter="fade">
                                      <p:cBhvr>
                                        <p:cTn id="1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Ольга\Desktop\a2f11d91fd9df52ba0deb577428bc8c1.JPG"/>
          <p:cNvPicPr>
            <a:picLocks noChangeAspect="1" noChangeArrowheads="1"/>
          </p:cNvPicPr>
          <p:nvPr/>
        </p:nvPicPr>
        <p:blipFill>
          <a:blip r:embed="rId2" cstate="email"/>
          <a:srcRect/>
          <a:stretch>
            <a:fillRect/>
          </a:stretch>
        </p:blipFill>
        <p:spPr bwMode="auto">
          <a:xfrm>
            <a:off x="4429124" y="3071806"/>
            <a:ext cx="4714876" cy="3786194"/>
          </a:xfrm>
          <a:prstGeom prst="rect">
            <a:avLst/>
          </a:prstGeom>
          <a:ln>
            <a:noFill/>
          </a:ln>
          <a:effectLst>
            <a:softEdge rad="112500"/>
          </a:effectLst>
        </p:spPr>
      </p:pic>
      <p:pic>
        <p:nvPicPr>
          <p:cNvPr id="10242" name="Picture 2" descr="C:\Users\Ольга\Desktop\zhurav.jpg"/>
          <p:cNvPicPr>
            <a:picLocks noChangeAspect="1" noChangeArrowheads="1"/>
          </p:cNvPicPr>
          <p:nvPr/>
        </p:nvPicPr>
        <p:blipFill>
          <a:blip r:embed="rId3" cstate="email"/>
          <a:srcRect/>
          <a:stretch>
            <a:fillRect/>
          </a:stretch>
        </p:blipFill>
        <p:spPr bwMode="auto">
          <a:xfrm>
            <a:off x="0" y="1"/>
            <a:ext cx="4618992" cy="3071810"/>
          </a:xfrm>
          <a:prstGeom prst="rect">
            <a:avLst/>
          </a:prstGeom>
          <a:ln>
            <a:noFill/>
          </a:ln>
          <a:effectLst>
            <a:softEdge rad="112500"/>
          </a:effectLst>
        </p:spPr>
      </p:pic>
      <p:pic>
        <p:nvPicPr>
          <p:cNvPr id="10243" name="Picture 3" descr="C:\Users\Ольга\Desktop\sverhu-05.jpg"/>
          <p:cNvPicPr>
            <a:picLocks noChangeAspect="1" noChangeArrowheads="1"/>
          </p:cNvPicPr>
          <p:nvPr/>
        </p:nvPicPr>
        <p:blipFill>
          <a:blip r:embed="rId4" cstate="email"/>
          <a:srcRect/>
          <a:stretch>
            <a:fillRect/>
          </a:stretch>
        </p:blipFill>
        <p:spPr bwMode="auto">
          <a:xfrm>
            <a:off x="0" y="3071810"/>
            <a:ext cx="4429124" cy="3786190"/>
          </a:xfrm>
          <a:prstGeom prst="rect">
            <a:avLst/>
          </a:prstGeom>
          <a:ln>
            <a:noFill/>
          </a:ln>
          <a:effectLst>
            <a:softEdge rad="112500"/>
          </a:effectLst>
        </p:spPr>
      </p:pic>
      <p:sp>
        <p:nvSpPr>
          <p:cNvPr id="7" name="TextBox 6"/>
          <p:cNvSpPr txBox="1">
            <a:spLocks noChangeArrowheads="1"/>
          </p:cNvSpPr>
          <p:nvPr/>
        </p:nvSpPr>
        <p:spPr bwMode="auto">
          <a:xfrm>
            <a:off x="4929188" y="0"/>
            <a:ext cx="4214812" cy="2308225"/>
          </a:xfrm>
          <a:prstGeom prst="rect">
            <a:avLst/>
          </a:prstGeom>
          <a:noFill/>
          <a:ln w="9525">
            <a:noFill/>
            <a:miter lim="800000"/>
            <a:headEnd/>
            <a:tailEnd/>
          </a:ln>
        </p:spPr>
        <p:txBody>
          <a:bodyPr>
            <a:spAutoFit/>
          </a:bodyPr>
          <a:lstStyle/>
          <a:p>
            <a:r>
              <a:rPr lang="ru-RU" sz="2400" b="1" i="1">
                <a:solidFill>
                  <a:srgbClr val="FFC000"/>
                </a:solidFill>
                <a:latin typeface="Calibri" pitchFamily="34" charset="0"/>
              </a:rPr>
              <a:t>Парк Победы в Саратове – крупнейший музей о войне под открытым небом</a:t>
            </a:r>
          </a:p>
          <a:p>
            <a:endParaRPr lang="ru-RU" sz="2400" b="1" i="1">
              <a:solidFill>
                <a:srgbClr val="FFC000"/>
              </a:solidFill>
              <a:latin typeface="Calibri" pitchFamily="34" charset="0"/>
            </a:endParaRPr>
          </a:p>
          <a:p>
            <a:r>
              <a:rPr lang="ru-RU" sz="2400" b="1" i="1">
                <a:solidFill>
                  <a:srgbClr val="FFC000"/>
                </a:solidFill>
                <a:latin typeface="Calibri" pitchFamily="34" charset="0"/>
              </a:rPr>
              <a:t>Монумент «Журавли»</a:t>
            </a:r>
            <a:r>
              <a:rPr lang="ru-RU" sz="2400" b="1" i="1">
                <a:latin typeface="Calibri" pitchFamily="34" charset="0"/>
              </a:rPr>
              <a:t> </a:t>
            </a:r>
            <a:r>
              <a:rPr lang="ru-RU" sz="2400" b="1" i="1">
                <a:solidFill>
                  <a:srgbClr val="FFC000"/>
                </a:solidFill>
                <a:latin typeface="Calibri" pitchFamily="34" charset="0"/>
              </a:rPr>
              <a:t>открыт 9  мая 1982 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2000" fill="hold"/>
                                        <p:tgtEl>
                                          <p:spTgt spid="10243"/>
                                        </p:tgtEl>
                                        <p:attrNameLst>
                                          <p:attrName>ppt_w</p:attrName>
                                        </p:attrNameLst>
                                      </p:cBhvr>
                                      <p:tavLst>
                                        <p:tav tm="0">
                                          <p:val>
                                            <p:strVal val="#ppt_w*0.70"/>
                                          </p:val>
                                        </p:tav>
                                        <p:tav tm="100000">
                                          <p:val>
                                            <p:strVal val="#ppt_w"/>
                                          </p:val>
                                        </p:tav>
                                      </p:tavLst>
                                    </p:anim>
                                    <p:anim calcmode="lin" valueType="num">
                                      <p:cBhvr>
                                        <p:cTn id="8" dur="2000" fill="hold"/>
                                        <p:tgtEl>
                                          <p:spTgt spid="10243"/>
                                        </p:tgtEl>
                                        <p:attrNameLst>
                                          <p:attrName>ppt_h</p:attrName>
                                        </p:attrNameLst>
                                      </p:cBhvr>
                                      <p:tavLst>
                                        <p:tav tm="0">
                                          <p:val>
                                            <p:strVal val="#ppt_h"/>
                                          </p:val>
                                        </p:tav>
                                        <p:tav tm="100000">
                                          <p:val>
                                            <p:strVal val="#ppt_h"/>
                                          </p:val>
                                        </p:tav>
                                      </p:tavLst>
                                    </p:anim>
                                    <p:animEffect transition="in" filter="fade">
                                      <p:cBhvr>
                                        <p:cTn id="9" dur="2000"/>
                                        <p:tgtEl>
                                          <p:spTgt spid="1024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p:cTn id="18" dur="2000" fill="hold"/>
                                        <p:tgtEl>
                                          <p:spTgt spid="10242"/>
                                        </p:tgtEl>
                                        <p:attrNameLst>
                                          <p:attrName>ppt_w</p:attrName>
                                        </p:attrNameLst>
                                      </p:cBhvr>
                                      <p:tavLst>
                                        <p:tav tm="0">
                                          <p:val>
                                            <p:strVal val="#ppt_w*0.70"/>
                                          </p:val>
                                        </p:tav>
                                        <p:tav tm="100000">
                                          <p:val>
                                            <p:strVal val="#ppt_w"/>
                                          </p:val>
                                        </p:tav>
                                      </p:tavLst>
                                    </p:anim>
                                    <p:anim calcmode="lin" valueType="num">
                                      <p:cBhvr>
                                        <p:cTn id="19" dur="2000" fill="hold"/>
                                        <p:tgtEl>
                                          <p:spTgt spid="10242"/>
                                        </p:tgtEl>
                                        <p:attrNameLst>
                                          <p:attrName>ppt_h</p:attrName>
                                        </p:attrNameLst>
                                      </p:cBhvr>
                                      <p:tavLst>
                                        <p:tav tm="0">
                                          <p:val>
                                            <p:strVal val="#ppt_h"/>
                                          </p:val>
                                        </p:tav>
                                        <p:tav tm="100000">
                                          <p:val>
                                            <p:strVal val="#ppt_h"/>
                                          </p:val>
                                        </p:tav>
                                      </p:tavLst>
                                    </p:anim>
                                    <p:animEffect transition="in" filter="fade">
                                      <p:cBhvr>
                                        <p:cTn id="20" dur="2000"/>
                                        <p:tgtEl>
                                          <p:spTgt spid="10242"/>
                                        </p:tgtEl>
                                      </p:cBhvr>
                                    </p:animEffect>
                                  </p:childTnLst>
                                </p:cTn>
                              </p:par>
                            </p:childTnLst>
                          </p:cTn>
                        </p:par>
                        <p:par>
                          <p:cTn id="21" fill="hold">
                            <p:stCondLst>
                              <p:cond delay="4000"/>
                            </p:stCondLst>
                            <p:childTnLst>
                              <p:par>
                                <p:cTn id="22" presetID="55" presetClass="entr" presetSubtype="0" fill="hold" nodeType="afterEffect">
                                  <p:stCondLst>
                                    <p:cond delay="0"/>
                                  </p:stCondLst>
                                  <p:childTnLst>
                                    <p:set>
                                      <p:cBhvr>
                                        <p:cTn id="23" dur="1" fill="hold">
                                          <p:stCondLst>
                                            <p:cond delay="0"/>
                                          </p:stCondLst>
                                        </p:cTn>
                                        <p:tgtEl>
                                          <p:spTgt spid="10241"/>
                                        </p:tgtEl>
                                        <p:attrNameLst>
                                          <p:attrName>style.visibility</p:attrName>
                                        </p:attrNameLst>
                                      </p:cBhvr>
                                      <p:to>
                                        <p:strVal val="visible"/>
                                      </p:to>
                                    </p:set>
                                    <p:anim calcmode="lin" valueType="num">
                                      <p:cBhvr>
                                        <p:cTn id="24" dur="2000" fill="hold"/>
                                        <p:tgtEl>
                                          <p:spTgt spid="10241"/>
                                        </p:tgtEl>
                                        <p:attrNameLst>
                                          <p:attrName>ppt_w</p:attrName>
                                        </p:attrNameLst>
                                      </p:cBhvr>
                                      <p:tavLst>
                                        <p:tav tm="0">
                                          <p:val>
                                            <p:strVal val="#ppt_w*0.70"/>
                                          </p:val>
                                        </p:tav>
                                        <p:tav tm="100000">
                                          <p:val>
                                            <p:strVal val="#ppt_w"/>
                                          </p:val>
                                        </p:tav>
                                      </p:tavLst>
                                    </p:anim>
                                    <p:anim calcmode="lin" valueType="num">
                                      <p:cBhvr>
                                        <p:cTn id="25" dur="2000" fill="hold"/>
                                        <p:tgtEl>
                                          <p:spTgt spid="10241"/>
                                        </p:tgtEl>
                                        <p:attrNameLst>
                                          <p:attrName>ppt_h</p:attrName>
                                        </p:attrNameLst>
                                      </p:cBhvr>
                                      <p:tavLst>
                                        <p:tav tm="0">
                                          <p:val>
                                            <p:strVal val="#ppt_h"/>
                                          </p:val>
                                        </p:tav>
                                        <p:tav tm="100000">
                                          <p:val>
                                            <p:strVal val="#ppt_h"/>
                                          </p:val>
                                        </p:tav>
                                      </p:tavLst>
                                    </p:anim>
                                    <p:animEffect transition="in" filter="fade">
                                      <p:cBhvr>
                                        <p:cTn id="26"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in-pic" descr="Картинка 6 из 131"/>
          <p:cNvPicPr>
            <a:picLocks noChangeAspect="1" noChangeArrowheads="1"/>
          </p:cNvPicPr>
          <p:nvPr/>
        </p:nvPicPr>
        <p:blipFill>
          <a:blip r:embed="rId2"/>
          <a:srcRect/>
          <a:stretch>
            <a:fillRect/>
          </a:stretch>
        </p:blipFill>
        <p:spPr bwMode="auto">
          <a:xfrm>
            <a:off x="0" y="1357298"/>
            <a:ext cx="4357686" cy="5500702"/>
          </a:xfrm>
          <a:prstGeom prst="rect">
            <a:avLst/>
          </a:prstGeom>
          <a:ln>
            <a:noFill/>
          </a:ln>
          <a:effectLst>
            <a:softEdge rad="112500"/>
          </a:effectLst>
        </p:spPr>
      </p:pic>
      <p:sp>
        <p:nvSpPr>
          <p:cNvPr id="5" name="Прямоугольник 4"/>
          <p:cNvSpPr>
            <a:spLocks noChangeArrowheads="1"/>
          </p:cNvSpPr>
          <p:nvPr/>
        </p:nvSpPr>
        <p:spPr bwMode="auto">
          <a:xfrm>
            <a:off x="4357688" y="2000250"/>
            <a:ext cx="4572000" cy="2246313"/>
          </a:xfrm>
          <a:prstGeom prst="rect">
            <a:avLst/>
          </a:prstGeom>
          <a:noFill/>
          <a:ln w="9525">
            <a:noFill/>
            <a:miter lim="800000"/>
            <a:headEnd/>
            <a:tailEnd/>
          </a:ln>
        </p:spPr>
        <p:txBody>
          <a:bodyPr>
            <a:spAutoFit/>
          </a:bodyPr>
          <a:lstStyle/>
          <a:p>
            <a:pPr algn="ctr"/>
            <a:endParaRPr lang="ru-RU" sz="2800" b="1" i="1">
              <a:solidFill>
                <a:srgbClr val="FFC000"/>
              </a:solidFill>
              <a:latin typeface="Calibri" pitchFamily="34" charset="0"/>
            </a:endParaRPr>
          </a:p>
          <a:p>
            <a:pPr algn="ctr"/>
            <a:r>
              <a:rPr lang="ru-RU" sz="2800" b="1" i="1">
                <a:solidFill>
                  <a:srgbClr val="FFC000"/>
                </a:solidFill>
                <a:latin typeface="Calibri" pitchFamily="34" charset="0"/>
              </a:rPr>
              <a:t>Московская область.</a:t>
            </a:r>
            <a:r>
              <a:rPr lang="ru-RU" sz="2800" i="1">
                <a:solidFill>
                  <a:srgbClr val="FFC000"/>
                </a:solidFill>
                <a:latin typeface="Calibri" pitchFamily="34" charset="0"/>
              </a:rPr>
              <a:t> Ленинский район. </a:t>
            </a:r>
          </a:p>
          <a:p>
            <a:pPr algn="ctr"/>
            <a:r>
              <a:rPr lang="ru-RU" sz="2800" i="1">
                <a:solidFill>
                  <a:srgbClr val="FFC000"/>
                </a:solidFill>
                <a:latin typeface="Calibri" pitchFamily="34" charset="0"/>
              </a:rPr>
              <a:t>Город Видное.</a:t>
            </a:r>
          </a:p>
          <a:p>
            <a:pPr algn="ctr"/>
            <a:r>
              <a:rPr lang="ru-RU" sz="2800" i="1">
                <a:solidFill>
                  <a:srgbClr val="FFC000"/>
                </a:solidFill>
                <a:latin typeface="Calibri" pitchFamily="34" charset="0"/>
              </a:rPr>
              <a:t> 2005 г.</a:t>
            </a:r>
          </a:p>
        </p:txBody>
      </p:sp>
      <p:sp>
        <p:nvSpPr>
          <p:cNvPr id="6" name="TextBox 5"/>
          <p:cNvSpPr txBox="1">
            <a:spLocks noChangeArrowheads="1"/>
          </p:cNvSpPr>
          <p:nvPr/>
        </p:nvSpPr>
        <p:spPr bwMode="auto">
          <a:xfrm>
            <a:off x="0" y="500063"/>
            <a:ext cx="8929688" cy="708025"/>
          </a:xfrm>
          <a:prstGeom prst="rect">
            <a:avLst/>
          </a:prstGeom>
          <a:noFill/>
          <a:ln w="9525">
            <a:noFill/>
            <a:miter lim="800000"/>
            <a:headEnd/>
            <a:tailEnd/>
          </a:ln>
        </p:spPr>
        <p:txBody>
          <a:bodyPr>
            <a:spAutoFit/>
          </a:bodyPr>
          <a:lstStyle/>
          <a:p>
            <a:pPr algn="ctr"/>
            <a:r>
              <a:rPr lang="ru-RU" sz="4000" b="1" i="1">
                <a:solidFill>
                  <a:srgbClr val="FFC000"/>
                </a:solidFill>
                <a:latin typeface="Calibri" pitchFamily="34" charset="0"/>
              </a:rPr>
              <a:t>Памятник погибшим землякам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0.70"/>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ppt_w*0.70"/>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ьга\Desktop\e84ed033d8a484dda99301839190f94a.jpg"/>
          <p:cNvPicPr>
            <a:picLocks noChangeAspect="1" noChangeArrowheads="1"/>
          </p:cNvPicPr>
          <p:nvPr/>
        </p:nvPicPr>
        <p:blipFill>
          <a:blip r:embed="rId2"/>
          <a:srcRect/>
          <a:stretch>
            <a:fillRect/>
          </a:stretch>
        </p:blipFill>
        <p:spPr bwMode="auto">
          <a:xfrm>
            <a:off x="1" y="0"/>
            <a:ext cx="4571999" cy="6858000"/>
          </a:xfrm>
          <a:prstGeom prst="rect">
            <a:avLst/>
          </a:prstGeom>
          <a:ln>
            <a:noFill/>
          </a:ln>
          <a:effectLst>
            <a:softEdge rad="112500"/>
          </a:effectLst>
        </p:spPr>
      </p:pic>
      <p:sp>
        <p:nvSpPr>
          <p:cNvPr id="4" name="Прямоугольник 3"/>
          <p:cNvSpPr>
            <a:spLocks noChangeArrowheads="1"/>
          </p:cNvSpPr>
          <p:nvPr/>
        </p:nvSpPr>
        <p:spPr bwMode="auto">
          <a:xfrm>
            <a:off x="4500563" y="0"/>
            <a:ext cx="4643437" cy="3478213"/>
          </a:xfrm>
          <a:prstGeom prst="rect">
            <a:avLst/>
          </a:prstGeom>
          <a:noFill/>
          <a:ln w="9525">
            <a:noFill/>
            <a:miter lim="800000"/>
            <a:headEnd/>
            <a:tailEnd/>
          </a:ln>
        </p:spPr>
        <p:txBody>
          <a:bodyPr>
            <a:spAutoFit/>
          </a:bodyPr>
          <a:lstStyle/>
          <a:p>
            <a:r>
              <a:rPr lang="ru-RU" sz="3200" i="1">
                <a:solidFill>
                  <a:srgbClr val="FFC000"/>
                </a:solidFill>
                <a:latin typeface="Calibri" pitchFamily="34" charset="0"/>
              </a:rPr>
              <a:t>Памятник советским солдатам, воевавшим во Второй мировой.</a:t>
            </a:r>
            <a:r>
              <a:rPr lang="ru-RU" sz="3200" b="1" i="1">
                <a:solidFill>
                  <a:srgbClr val="FFC000"/>
                </a:solidFill>
                <a:latin typeface="Calibri" pitchFamily="34" charset="0"/>
              </a:rPr>
              <a:t> </a:t>
            </a:r>
          </a:p>
          <a:p>
            <a:r>
              <a:rPr lang="ru-RU" sz="3200" b="1" i="1">
                <a:solidFill>
                  <a:srgbClr val="FFC000"/>
                </a:solidFill>
                <a:latin typeface="Calibri" pitchFamily="34" charset="0"/>
              </a:rPr>
              <a:t/>
            </a:r>
            <a:br>
              <a:rPr lang="ru-RU" sz="3200" b="1" i="1">
                <a:solidFill>
                  <a:srgbClr val="FFC000"/>
                </a:solidFill>
                <a:latin typeface="Calibri" pitchFamily="34" charset="0"/>
              </a:rPr>
            </a:br>
            <a:r>
              <a:rPr lang="ru-RU" sz="2800" b="1" i="1">
                <a:solidFill>
                  <a:srgbClr val="FFC000"/>
                </a:solidFill>
                <a:latin typeface="Calibri" pitchFamily="34" charset="0"/>
              </a:rPr>
              <a:t>Открыт 9 мая 2005 г. </a:t>
            </a:r>
            <a:r>
              <a:rPr lang="ru-RU" sz="3200" i="1">
                <a:solidFill>
                  <a:srgbClr val="FFC000"/>
                </a:solidFill>
                <a:latin typeface="Calibri" pitchFamily="34" charset="0"/>
              </a:rPr>
              <a:t/>
            </a:r>
            <a:br>
              <a:rPr lang="ru-RU" sz="3200" i="1">
                <a:solidFill>
                  <a:srgbClr val="FFC000"/>
                </a:solidFill>
                <a:latin typeface="Calibri" pitchFamily="34" charset="0"/>
              </a:rPr>
            </a:br>
            <a:r>
              <a:rPr lang="ru-RU" sz="3200" i="1">
                <a:solidFill>
                  <a:srgbClr val="FFC000"/>
                </a:solidFill>
                <a:latin typeface="Calibri" pitchFamily="34" charset="0"/>
              </a:rPr>
              <a:t>в русском квартале </a:t>
            </a:r>
            <a:br>
              <a:rPr lang="ru-RU" sz="3200" i="1">
                <a:solidFill>
                  <a:srgbClr val="FFC000"/>
                </a:solidFill>
                <a:latin typeface="Calibri" pitchFamily="34" charset="0"/>
              </a:rPr>
            </a:br>
            <a:r>
              <a:rPr lang="ru-RU" sz="3200" i="1">
                <a:solidFill>
                  <a:srgbClr val="FFC000"/>
                </a:solidFill>
                <a:latin typeface="Calibri" pitchFamily="34" charset="0"/>
              </a:rPr>
              <a:t>Лос-Анджелеса</a:t>
            </a:r>
            <a:endParaRPr lang="ru-RU" sz="320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929188" y="0"/>
            <a:ext cx="4214812" cy="3446463"/>
          </a:xfrm>
          <a:prstGeom prst="rect">
            <a:avLst/>
          </a:prstGeom>
          <a:noFill/>
          <a:ln w="9525">
            <a:noFill/>
            <a:miter lim="800000"/>
            <a:headEnd/>
            <a:tailEnd/>
          </a:ln>
        </p:spPr>
        <p:txBody>
          <a:bodyPr>
            <a:spAutoFit/>
          </a:bodyPr>
          <a:lstStyle/>
          <a:p>
            <a:pPr algn="ctr"/>
            <a:endParaRPr lang="ru-RU" sz="3600" b="1" i="1">
              <a:solidFill>
                <a:srgbClr val="FFC000"/>
              </a:solidFill>
              <a:latin typeface="Calibri" pitchFamily="34" charset="0"/>
            </a:endParaRPr>
          </a:p>
          <a:p>
            <a:pPr algn="ctr"/>
            <a:r>
              <a:rPr lang="ru-RU" sz="3600" b="1" i="1">
                <a:solidFill>
                  <a:srgbClr val="FFC000"/>
                </a:solidFill>
                <a:latin typeface="Calibri" pitchFamily="34" charset="0"/>
              </a:rPr>
              <a:t>Монумент «Журавли», город Курск</a:t>
            </a:r>
            <a:endParaRPr lang="ru-RU" sz="3600">
              <a:solidFill>
                <a:srgbClr val="FFC000"/>
              </a:solidFill>
              <a:latin typeface="Calibri" pitchFamily="34" charset="0"/>
            </a:endParaRPr>
          </a:p>
          <a:p>
            <a:endParaRPr lang="ru-RU" sz="2800" b="1">
              <a:solidFill>
                <a:srgbClr val="FFC000"/>
              </a:solidFill>
              <a:latin typeface="Calibri" pitchFamily="34" charset="0"/>
            </a:endParaRPr>
          </a:p>
          <a:p>
            <a:pPr eaLnBrk="0" hangingPunct="0"/>
            <a:endParaRPr lang="ru-RU" sz="2800" b="1">
              <a:solidFill>
                <a:srgbClr val="FFC000"/>
              </a:solidFill>
              <a:latin typeface="Calibri" pitchFamily="34" charset="0"/>
            </a:endParaRPr>
          </a:p>
          <a:p>
            <a:pPr eaLnBrk="0" hangingPunct="0"/>
            <a:endParaRPr lang="ru-RU">
              <a:latin typeface="Calibri" pitchFamily="34" charset="0"/>
            </a:endParaRPr>
          </a:p>
        </p:txBody>
      </p:sp>
      <p:pic>
        <p:nvPicPr>
          <p:cNvPr id="6" name="Рисунок 5" descr="C:\Users\Ольга\Desktop\34098_53_17763.jpg"/>
          <p:cNvPicPr/>
          <p:nvPr/>
        </p:nvPicPr>
        <p:blipFill>
          <a:blip r:embed="rId2"/>
          <a:srcRect/>
          <a:stretch>
            <a:fillRect/>
          </a:stretch>
        </p:blipFill>
        <p:spPr bwMode="auto">
          <a:xfrm>
            <a:off x="0" y="0"/>
            <a:ext cx="4871749" cy="6858000"/>
          </a:xfrm>
          <a:prstGeom prst="rect">
            <a:avLst/>
          </a:prstGeom>
          <a:ln>
            <a:noFill/>
          </a:ln>
          <a:effectLst>
            <a:softEdge rad="112500"/>
          </a:effectLst>
        </p:spPr>
      </p:pic>
      <p:pic>
        <p:nvPicPr>
          <p:cNvPr id="7" name="Рисунок 2" descr="памятник участникам ликвидации радиационных аварий &quot;Журавли&quot;"/>
          <p:cNvPicPr>
            <a:picLocks noChangeAspect="1" noChangeArrowheads="1"/>
          </p:cNvPicPr>
          <p:nvPr/>
        </p:nvPicPr>
        <p:blipFill>
          <a:blip r:embed="rId3"/>
          <a:srcRect/>
          <a:stretch>
            <a:fillRect/>
          </a:stretch>
        </p:blipFill>
        <p:spPr bwMode="auto">
          <a:xfrm>
            <a:off x="4643439" y="3000372"/>
            <a:ext cx="4500562" cy="38576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strVal val="#ppt_w*0.70"/>
                                          </p:val>
                                        </p:tav>
                                        <p:tav tm="100000">
                                          <p:val>
                                            <p:strVal val="#ppt_w"/>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286250" y="0"/>
            <a:ext cx="4857750" cy="954107"/>
          </a:xfrm>
          <a:prstGeom prst="rect">
            <a:avLst/>
          </a:prstGeom>
          <a:noFill/>
          <a:ln w="9525">
            <a:noFill/>
            <a:miter lim="800000"/>
            <a:headEnd/>
            <a:tailEnd/>
          </a:ln>
        </p:spPr>
        <p:txBody>
          <a:bodyPr>
            <a:spAutoFit/>
          </a:bodyPr>
          <a:lstStyle/>
          <a:p>
            <a:pPr eaLnBrk="0" hangingPunct="0"/>
            <a:r>
              <a:rPr lang="ru-RU" sz="2800" dirty="0">
                <a:solidFill>
                  <a:srgbClr val="FFC000"/>
                </a:solidFill>
                <a:latin typeface="Calibri" pitchFamily="34" charset="0"/>
                <a:cs typeface="Times New Roman" pitchFamily="18" charset="0"/>
              </a:rPr>
              <a:t>Памятник </a:t>
            </a:r>
            <a:r>
              <a:rPr lang="ru-RU" sz="2800" dirty="0" smtClean="0">
                <a:solidFill>
                  <a:srgbClr val="FFC000"/>
                </a:solidFill>
                <a:latin typeface="Calibri" pitchFamily="34" charset="0"/>
                <a:cs typeface="Times New Roman" pitchFamily="18" charset="0"/>
              </a:rPr>
              <a:t>жертв </a:t>
            </a:r>
            <a:r>
              <a:rPr lang="ru-RU" sz="2800" dirty="0">
                <a:solidFill>
                  <a:srgbClr val="FFC000"/>
                </a:solidFill>
                <a:latin typeface="Calibri" pitchFamily="34" charset="0"/>
                <a:cs typeface="Times New Roman" pitchFamily="18" charset="0"/>
              </a:rPr>
              <a:t>теракта на Дубровке (Норд-Ост) в Москве</a:t>
            </a:r>
            <a:endParaRPr lang="ru-RU" sz="2800" dirty="0">
              <a:solidFill>
                <a:srgbClr val="FFC000"/>
              </a:solidFill>
              <a:latin typeface="Calibri" pitchFamily="34" charset="0"/>
            </a:endParaRPr>
          </a:p>
        </p:txBody>
      </p:sp>
      <p:pic>
        <p:nvPicPr>
          <p:cNvPr id="7169" name="Picture 1" descr="C:\Users\Ольга\Desktop\0035-040-Moskva-Dubrovka-pamjati-pogibshikh-Nord-Ost.jpg"/>
          <p:cNvPicPr>
            <a:picLocks noChangeAspect="1" noChangeArrowheads="1"/>
          </p:cNvPicPr>
          <p:nvPr/>
        </p:nvPicPr>
        <p:blipFill>
          <a:blip r:embed="rId2"/>
          <a:srcRect/>
          <a:stretch>
            <a:fillRect/>
          </a:stretch>
        </p:blipFill>
        <p:spPr bwMode="auto">
          <a:xfrm>
            <a:off x="4214810" y="1785926"/>
            <a:ext cx="4714908" cy="4286280"/>
          </a:xfrm>
          <a:prstGeom prst="rect">
            <a:avLst/>
          </a:prstGeom>
          <a:ln>
            <a:noFill/>
          </a:ln>
          <a:effectLst>
            <a:softEdge rad="112500"/>
          </a:effectLst>
        </p:spPr>
      </p:pic>
      <p:pic>
        <p:nvPicPr>
          <p:cNvPr id="7170" name="Picture 2" descr="C:\Users\Ольга\Desktop\Terrorism_victims_Memorial_at_Dubrovka.jpg"/>
          <p:cNvPicPr>
            <a:picLocks noChangeAspect="1" noChangeArrowheads="1"/>
          </p:cNvPicPr>
          <p:nvPr/>
        </p:nvPicPr>
        <p:blipFill>
          <a:blip r:embed="rId3" cstate="email"/>
          <a:srcRect/>
          <a:stretch>
            <a:fillRect/>
          </a:stretch>
        </p:blipFill>
        <p:spPr bwMode="auto">
          <a:xfrm>
            <a:off x="0" y="0"/>
            <a:ext cx="4286248"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0.70"/>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Effect transition="in" filter="fade">
                                      <p:cBhvr>
                                        <p:cTn id="9" dur="2000"/>
                                        <p:tgtEl>
                                          <p:spTgt spid="717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7169"/>
                                        </p:tgtEl>
                                        <p:attrNameLst>
                                          <p:attrName>style.visibility</p:attrName>
                                        </p:attrNameLst>
                                      </p:cBhvr>
                                      <p:to>
                                        <p:strVal val="visible"/>
                                      </p:to>
                                    </p:set>
                                    <p:anim calcmode="lin" valueType="num">
                                      <p:cBhvr>
                                        <p:cTn id="18" dur="2000" fill="hold"/>
                                        <p:tgtEl>
                                          <p:spTgt spid="7169"/>
                                        </p:tgtEl>
                                        <p:attrNameLst>
                                          <p:attrName>ppt_w</p:attrName>
                                        </p:attrNameLst>
                                      </p:cBhvr>
                                      <p:tavLst>
                                        <p:tav tm="0">
                                          <p:val>
                                            <p:strVal val="#ppt_w*0.70"/>
                                          </p:val>
                                        </p:tav>
                                        <p:tav tm="100000">
                                          <p:val>
                                            <p:strVal val="#ppt_w"/>
                                          </p:val>
                                        </p:tav>
                                      </p:tavLst>
                                    </p:anim>
                                    <p:anim calcmode="lin" valueType="num">
                                      <p:cBhvr>
                                        <p:cTn id="19" dur="2000" fill="hold"/>
                                        <p:tgtEl>
                                          <p:spTgt spid="7169"/>
                                        </p:tgtEl>
                                        <p:attrNameLst>
                                          <p:attrName>ppt_h</p:attrName>
                                        </p:attrNameLst>
                                      </p:cBhvr>
                                      <p:tavLst>
                                        <p:tav tm="0">
                                          <p:val>
                                            <p:strVal val="#ppt_h"/>
                                          </p:val>
                                        </p:tav>
                                        <p:tav tm="100000">
                                          <p:val>
                                            <p:strVal val="#ppt_h"/>
                                          </p:val>
                                        </p:tav>
                                      </p:tavLst>
                                    </p:anim>
                                    <p:animEffect transition="in" filter="fade">
                                      <p:cBhvr>
                                        <p:cTn id="20"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714750" y="0"/>
            <a:ext cx="5429250" cy="2954338"/>
          </a:xfrm>
          <a:prstGeom prst="rect">
            <a:avLst/>
          </a:prstGeom>
          <a:noFill/>
          <a:ln w="9525">
            <a:noFill/>
            <a:miter lim="800000"/>
            <a:headEnd/>
            <a:tailEnd/>
          </a:ln>
        </p:spPr>
        <p:txBody>
          <a:bodyPr>
            <a:spAutoFit/>
          </a:bodyPr>
          <a:lstStyle/>
          <a:p>
            <a:r>
              <a:rPr lang="ru-RU" sz="2800" b="1">
                <a:solidFill>
                  <a:srgbClr val="FFC000"/>
                </a:solidFill>
                <a:latin typeface="Calibri" pitchFamily="34" charset="0"/>
              </a:rPr>
              <a:t>Журавли преодоления катастрофы:</a:t>
            </a:r>
            <a:endParaRPr lang="ru-RU" sz="2800">
              <a:solidFill>
                <a:srgbClr val="FFC000"/>
              </a:solidFill>
              <a:latin typeface="Calibri" pitchFamily="34" charset="0"/>
            </a:endParaRPr>
          </a:p>
          <a:p>
            <a:r>
              <a:rPr lang="ru-RU" sz="2800" b="1" i="1">
                <a:solidFill>
                  <a:srgbClr val="FFC000"/>
                </a:solidFill>
                <a:latin typeface="Calibri" pitchFamily="34" charset="0"/>
              </a:rPr>
              <a:t>Памятник жертвам радиационных аварий и катастроф (Ярославль)</a:t>
            </a:r>
            <a:endParaRPr lang="ru-RU" sz="2800" b="1">
              <a:solidFill>
                <a:srgbClr val="FFC000"/>
              </a:solidFill>
              <a:latin typeface="Calibri" pitchFamily="34" charset="0"/>
            </a:endParaRPr>
          </a:p>
          <a:p>
            <a:pPr eaLnBrk="0" hangingPunct="0"/>
            <a:endParaRPr lang="ru-RU" sz="2800" b="1">
              <a:solidFill>
                <a:srgbClr val="FFC000"/>
              </a:solidFill>
              <a:latin typeface="Calibri" pitchFamily="34" charset="0"/>
            </a:endParaRPr>
          </a:p>
          <a:p>
            <a:pPr eaLnBrk="0" hangingPunct="0"/>
            <a:endParaRPr lang="ru-RU">
              <a:latin typeface="Calibri" pitchFamily="34" charset="0"/>
            </a:endParaRPr>
          </a:p>
        </p:txBody>
      </p:sp>
      <p:pic>
        <p:nvPicPr>
          <p:cNvPr id="5" name="Рисунок 4" descr="C:\Users\Ольга\Desktop\721440797.jpg"/>
          <p:cNvPicPr/>
          <p:nvPr/>
        </p:nvPicPr>
        <p:blipFill>
          <a:blip r:embed="rId2" cstate="email"/>
          <a:srcRect/>
          <a:stretch>
            <a:fillRect/>
          </a:stretch>
        </p:blipFill>
        <p:spPr bwMode="auto">
          <a:xfrm>
            <a:off x="0" y="0"/>
            <a:ext cx="3428992" cy="6858000"/>
          </a:xfrm>
          <a:prstGeom prst="rect">
            <a:avLst/>
          </a:prstGeom>
          <a:ln>
            <a:noFill/>
          </a:ln>
          <a:effectLst>
            <a:softEdge rad="112500"/>
          </a:effectLst>
        </p:spPr>
      </p:pic>
      <p:pic>
        <p:nvPicPr>
          <p:cNvPr id="7" name="Рисунок 2" descr="http://dic.academic.ru/pictures/wiki/files/121/yarchernobyl_1.JPG"/>
          <p:cNvPicPr>
            <a:picLocks noChangeAspect="1" noChangeArrowheads="1"/>
          </p:cNvPicPr>
          <p:nvPr/>
        </p:nvPicPr>
        <p:blipFill>
          <a:blip r:embed="rId3"/>
          <a:srcRect/>
          <a:stretch>
            <a:fillRect/>
          </a:stretch>
        </p:blipFill>
        <p:spPr bwMode="auto">
          <a:xfrm>
            <a:off x="3428992" y="2857494"/>
            <a:ext cx="5214974" cy="400050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strVal val="#ppt_w*0.70"/>
                                          </p:val>
                                        </p:tav>
                                        <p:tav tm="100000">
                                          <p:val>
                                            <p:strVal val="#ppt_w"/>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atlibraryrm.ru/wp-content/uploads/2020/03/01-2.jpg"/>
          <p:cNvPicPr>
            <a:picLocks noChangeAspect="1" noChangeArrowheads="1"/>
          </p:cNvPicPr>
          <p:nvPr/>
        </p:nvPicPr>
        <p:blipFill>
          <a:blip r:embed="rId2"/>
          <a:srcRect/>
          <a:stretch>
            <a:fillRect/>
          </a:stretch>
        </p:blipFill>
        <p:spPr bwMode="auto">
          <a:xfrm>
            <a:off x="571472" y="285728"/>
            <a:ext cx="7786742" cy="635798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news2.ru/user_images/59900/580555_1572261945.jpg"/>
          <p:cNvPicPr>
            <a:picLocks noChangeAspect="1" noChangeArrowheads="1"/>
          </p:cNvPicPr>
          <p:nvPr/>
        </p:nvPicPr>
        <p:blipFill>
          <a:blip r:embed="rId2"/>
          <a:srcRect/>
          <a:stretch>
            <a:fillRect/>
          </a:stretch>
        </p:blipFill>
        <p:spPr bwMode="auto">
          <a:xfrm>
            <a:off x="285720" y="214290"/>
            <a:ext cx="8501122" cy="64294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avatars.mds.yandex.net/get-zen_doc/1657335/pub_5d5a67e1a1b4f100aec93ff8_5d5a9e59ddfef600acb64677/scale_1200"/>
          <p:cNvPicPr>
            <a:picLocks noChangeAspect="1" noChangeArrowheads="1"/>
          </p:cNvPicPr>
          <p:nvPr/>
        </p:nvPicPr>
        <p:blipFill>
          <a:blip r:embed="rId2"/>
          <a:srcRect/>
          <a:stretch>
            <a:fillRect/>
          </a:stretch>
        </p:blipFill>
        <p:spPr bwMode="auto">
          <a:xfrm>
            <a:off x="571472" y="214290"/>
            <a:ext cx="7858180" cy="63579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50" y="285750"/>
            <a:ext cx="6286500" cy="4094163"/>
          </a:xfrm>
          <a:prstGeom prst="rect">
            <a:avLst/>
          </a:prstGeom>
        </p:spPr>
        <p:txBody>
          <a:bodyPr>
            <a:spAutoFit/>
          </a:bodyPr>
          <a:lstStyle/>
          <a:p>
            <a:pPr fontAlgn="auto">
              <a:lnSpc>
                <a:spcPct val="150000"/>
              </a:lnSpc>
              <a:spcBef>
                <a:spcPts val="0"/>
              </a:spcBef>
              <a:spcAft>
                <a:spcPts val="0"/>
              </a:spcAft>
              <a:defRPr/>
            </a:pPr>
            <a:r>
              <a:rPr lang="ru-RU" sz="2800" b="1" i="1" dirty="0">
                <a:solidFill>
                  <a:srgbClr val="000099"/>
                </a:solidFill>
                <a:latin typeface="Times New Roman" pitchFamily="18" charset="0"/>
                <a:cs typeface="Times New Roman" pitchFamily="18" charset="0"/>
              </a:rPr>
              <a:t>Что символизирует название праздника?</a:t>
            </a:r>
          </a:p>
          <a:p>
            <a:pPr fontAlgn="auto">
              <a:lnSpc>
                <a:spcPct val="150000"/>
              </a:lnSpc>
              <a:spcBef>
                <a:spcPts val="0"/>
              </a:spcBef>
              <a:spcAft>
                <a:spcPts val="0"/>
              </a:spcAft>
              <a:defRPr/>
            </a:pPr>
            <a:r>
              <a:rPr lang="ru-RU" sz="2800" b="1" i="1" dirty="0">
                <a:solidFill>
                  <a:srgbClr val="000099"/>
                </a:solidFill>
                <a:latin typeface="Times New Roman" pitchFamily="18" charset="0"/>
                <a:cs typeface="Times New Roman" pitchFamily="18" charset="0"/>
              </a:rPr>
              <a:t>Журавль - …</a:t>
            </a:r>
            <a:r>
              <a:rPr lang="ru-RU" sz="2000" i="1" dirty="0">
                <a:solidFill>
                  <a:srgbClr val="000099"/>
                </a:solidFill>
                <a:latin typeface="Times New Roman" pitchFamily="18" charset="0"/>
                <a:cs typeface="Times New Roman" pitchFamily="18" charset="0"/>
              </a:rPr>
              <a:t/>
            </a:r>
            <a:br>
              <a:rPr lang="ru-RU" sz="2000" i="1" dirty="0">
                <a:solidFill>
                  <a:srgbClr val="000099"/>
                </a:solidFill>
                <a:latin typeface="Times New Roman" pitchFamily="18" charset="0"/>
                <a:cs typeface="Times New Roman" pitchFamily="18" charset="0"/>
              </a:rPr>
            </a:br>
            <a:r>
              <a:rPr lang="ru-RU" sz="2000" i="1" dirty="0">
                <a:solidFill>
                  <a:srgbClr val="000099"/>
                </a:solidFill>
                <a:latin typeface="+mn-lt"/>
                <a:cs typeface="+mn-cs"/>
              </a:rPr>
              <a:t> </a:t>
            </a:r>
          </a:p>
          <a:p>
            <a:pPr fontAlgn="auto">
              <a:spcBef>
                <a:spcPts val="0"/>
              </a:spcBef>
              <a:spcAft>
                <a:spcPts val="0"/>
              </a:spcAft>
              <a:defRPr/>
            </a:pPr>
            <a:endParaRPr lang="ru-RU" sz="2000" dirty="0">
              <a:latin typeface="+mn-lt"/>
              <a:cs typeface="+mn-cs"/>
            </a:endParaRPr>
          </a:p>
          <a:p>
            <a:pPr fontAlgn="auto">
              <a:lnSpc>
                <a:spcPct val="150000"/>
              </a:lnSpc>
              <a:spcBef>
                <a:spcPts val="0"/>
              </a:spcBef>
              <a:spcAft>
                <a:spcPts val="0"/>
              </a:spcAft>
              <a:defRPr/>
            </a:pPr>
            <a:endParaRPr lang="ru-RU" sz="2000" dirty="0">
              <a:solidFill>
                <a:schemeClr val="tx2">
                  <a:lumMod val="50000"/>
                </a:schemeClr>
              </a:solidFill>
              <a:latin typeface="Times New Roman" pitchFamily="18" charset="0"/>
              <a:cs typeface="Times New Roman" pitchFamily="18" charset="0"/>
            </a:endParaRPr>
          </a:p>
          <a:p>
            <a:pPr fontAlgn="auto">
              <a:lnSpc>
                <a:spcPct val="150000"/>
              </a:lnSpc>
              <a:spcBef>
                <a:spcPts val="0"/>
              </a:spcBef>
              <a:spcAft>
                <a:spcPts val="0"/>
              </a:spcAft>
              <a:defRPr/>
            </a:pPr>
            <a:r>
              <a:rPr lang="ru-RU" dirty="0">
                <a:solidFill>
                  <a:schemeClr val="tx2">
                    <a:lumMod val="75000"/>
                  </a:schemeClr>
                </a:solidFill>
                <a:latin typeface="Times New Roman" pitchFamily="18" charset="0"/>
                <a:cs typeface="Times New Roman" pitchFamily="18" charset="0"/>
              </a:rPr>
              <a:t/>
            </a:r>
            <a:br>
              <a:rPr lang="ru-RU" dirty="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pic>
        <p:nvPicPr>
          <p:cNvPr id="4" name="i-main-pic" descr="Картинка 32 из 62"/>
          <p:cNvPicPr>
            <a:picLocks noChangeAspect="1" noChangeArrowheads="1"/>
          </p:cNvPicPr>
          <p:nvPr/>
        </p:nvPicPr>
        <p:blipFill>
          <a:blip r:embed="rId2"/>
          <a:srcRect/>
          <a:stretch>
            <a:fillRect/>
          </a:stretch>
        </p:blipFill>
        <p:spPr bwMode="auto">
          <a:xfrm>
            <a:off x="142844" y="3857628"/>
            <a:ext cx="4899025" cy="2857500"/>
          </a:xfrm>
          <a:prstGeom prst="rect">
            <a:avLst/>
          </a:prstGeom>
          <a:ln>
            <a:noFill/>
          </a:ln>
          <a:effectLst>
            <a:softEdge rad="112500"/>
          </a:effectLst>
        </p:spPr>
      </p:pic>
      <p:pic>
        <p:nvPicPr>
          <p:cNvPr id="5" name="Рисунок 7" descr="http://img0.liveinternet.ru/images/attach/c/0/37/476/37476412_17410081_fotoschool.jpg"/>
          <p:cNvPicPr>
            <a:picLocks noChangeAspect="1" noChangeArrowheads="1"/>
          </p:cNvPicPr>
          <p:nvPr/>
        </p:nvPicPr>
        <p:blipFill>
          <a:blip r:embed="rId3"/>
          <a:srcRect/>
          <a:stretch>
            <a:fillRect/>
          </a:stretch>
        </p:blipFill>
        <p:spPr bwMode="auto">
          <a:xfrm>
            <a:off x="5786446" y="214289"/>
            <a:ext cx="3071815" cy="388018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2"/>
          <p:cNvSpPr>
            <a:spLocks noChangeArrowheads="1"/>
          </p:cNvSpPr>
          <p:nvPr/>
        </p:nvSpPr>
        <p:spPr bwMode="auto">
          <a:xfrm>
            <a:off x="285750" y="1428750"/>
            <a:ext cx="8501063" cy="4154488"/>
          </a:xfrm>
          <a:prstGeom prst="rect">
            <a:avLst/>
          </a:prstGeom>
          <a:noFill/>
          <a:ln w="9525">
            <a:noFill/>
            <a:miter lim="800000"/>
            <a:headEnd/>
            <a:tailEnd/>
          </a:ln>
        </p:spPr>
        <p:txBody>
          <a:bodyPr>
            <a:spAutoFit/>
          </a:bodyPr>
          <a:lstStyle/>
          <a:p>
            <a:pPr algn="ctr"/>
            <a:r>
              <a:rPr lang="ru-RU" sz="3200" b="1">
                <a:solidFill>
                  <a:srgbClr val="000099"/>
                </a:solidFill>
                <a:latin typeface="Times New Roman" pitchFamily="18" charset="0"/>
                <a:cs typeface="Times New Roman" pitchFamily="18" charset="0"/>
              </a:rPr>
              <a:t>«Белые журавли»</a:t>
            </a:r>
          </a:p>
          <a:p>
            <a:pPr algn="ctr"/>
            <a:r>
              <a:rPr lang="ru-RU" sz="3200" b="1">
                <a:solidFill>
                  <a:srgbClr val="000099"/>
                </a:solidFill>
                <a:latin typeface="Times New Roman" pitchFamily="18" charset="0"/>
                <a:cs typeface="Times New Roman" pitchFamily="18" charset="0"/>
              </a:rPr>
              <a:t> Расула Гамзатова перелетели границы стран и континентов и навеки запечатлены в десятках памятников по всему миру - в России, Японии, США, Украине, Узбекистане, Израиле.</a:t>
            </a:r>
          </a:p>
          <a:p>
            <a:endParaRPr lang="ru-RU" i="1">
              <a:latin typeface="Calibri" pitchFamily="34" charset="0"/>
            </a:endParaRPr>
          </a:p>
          <a:p>
            <a:pPr algn="ctr"/>
            <a:endParaRPr lang="ru-RU" i="1">
              <a:latin typeface="Calibri" pitchFamily="34" charset="0"/>
            </a:endParaRPr>
          </a:p>
          <a:p>
            <a:endParaRPr lang="ru-RU" i="1">
              <a:latin typeface="Calibri" pitchFamily="34" charset="0"/>
            </a:endParaRPr>
          </a:p>
          <a:p>
            <a:endParaRPr lang="ru-RU" i="1">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1214438" y="214313"/>
            <a:ext cx="7572375" cy="6002337"/>
          </a:xfrm>
          <a:prstGeom prst="rect">
            <a:avLst/>
          </a:prstGeom>
          <a:noFill/>
          <a:ln w="9525">
            <a:noFill/>
            <a:miter lim="800000"/>
            <a:headEnd/>
            <a:tailEnd/>
          </a:ln>
        </p:spPr>
        <p:txBody>
          <a:bodyPr>
            <a:spAutoFit/>
          </a:bodyPr>
          <a:lstStyle/>
          <a:p>
            <a:pPr algn="ctr"/>
            <a:r>
              <a:rPr lang="ru-RU" sz="2400" b="1">
                <a:solidFill>
                  <a:srgbClr val="000099"/>
                </a:solidFill>
                <a:latin typeface="Times New Roman" pitchFamily="18" charset="0"/>
                <a:cs typeface="Times New Roman" pitchFamily="18" charset="0"/>
              </a:rPr>
              <a:t>Мы преклоняемся перед ратным подвигом солдат Отчизны. </a:t>
            </a:r>
            <a:br>
              <a:rPr lang="ru-RU" sz="2400" b="1">
                <a:solidFill>
                  <a:srgbClr val="000099"/>
                </a:solidFill>
                <a:latin typeface="Times New Roman" pitchFamily="18" charset="0"/>
                <a:cs typeface="Times New Roman" pitchFamily="18" charset="0"/>
              </a:rPr>
            </a:br>
            <a:r>
              <a:rPr lang="ru-RU" sz="2400" b="1">
                <a:solidFill>
                  <a:srgbClr val="000099"/>
                </a:solidFill>
                <a:latin typeface="Times New Roman" pitchFamily="18" charset="0"/>
                <a:cs typeface="Times New Roman" pitchFamily="18" charset="0"/>
              </a:rPr>
              <a:t>Низкий поклон всем, вынесшим на своих плечах тяготы и лишения военного лихолетья, превозмогавшим боль, кровь и смерть. </a:t>
            </a:r>
            <a:br>
              <a:rPr lang="ru-RU" sz="2400" b="1">
                <a:solidFill>
                  <a:srgbClr val="000099"/>
                </a:solidFill>
                <a:latin typeface="Times New Roman" pitchFamily="18" charset="0"/>
                <a:cs typeface="Times New Roman" pitchFamily="18" charset="0"/>
              </a:rPr>
            </a:br>
            <a:r>
              <a:rPr lang="ru-RU" sz="2400" b="1">
                <a:solidFill>
                  <a:srgbClr val="000099"/>
                </a:solidFill>
                <a:latin typeface="Times New Roman" pitchFamily="18" charset="0"/>
                <a:cs typeface="Times New Roman" pitchFamily="18" charset="0"/>
              </a:rPr>
              <a:t>Низкий поклон и благодарность потомков всем, кто поднял страну из руин, </a:t>
            </a:r>
            <a:br>
              <a:rPr lang="ru-RU" sz="2400" b="1">
                <a:solidFill>
                  <a:srgbClr val="000099"/>
                </a:solidFill>
                <a:latin typeface="Times New Roman" pitchFamily="18" charset="0"/>
                <a:cs typeface="Times New Roman" pitchFamily="18" charset="0"/>
              </a:rPr>
            </a:br>
            <a:r>
              <a:rPr lang="ru-RU" sz="2400" b="1">
                <a:solidFill>
                  <a:srgbClr val="000099"/>
                </a:solidFill>
                <a:latin typeface="Times New Roman" pitchFamily="18" charset="0"/>
                <a:cs typeface="Times New Roman" pitchFamily="18" charset="0"/>
              </a:rPr>
              <a:t>кто всей своей жизнью показал, каким должно быть поколение Победителей. </a:t>
            </a:r>
            <a:br>
              <a:rPr lang="ru-RU" sz="2400" b="1">
                <a:solidFill>
                  <a:srgbClr val="000099"/>
                </a:solidFill>
                <a:latin typeface="Times New Roman" pitchFamily="18" charset="0"/>
                <a:cs typeface="Times New Roman" pitchFamily="18" charset="0"/>
              </a:rPr>
            </a:br>
            <a:r>
              <a:rPr lang="ru-RU" sz="2400" b="1">
                <a:solidFill>
                  <a:srgbClr val="000099"/>
                </a:solidFill>
                <a:latin typeface="Times New Roman" pitchFamily="18" charset="0"/>
                <a:cs typeface="Times New Roman" pitchFamily="18" charset="0"/>
              </a:rPr>
              <a:t>Неумолимо движется время, не остановить, не задержать его. Но в этом неустойчивом мире должны быть вечные ценности, которые дают нам право называть себя Человеком. Одна из них – готовность встать на защиту Отечества, и если потребуется, отдать за него свою жизнь. </a:t>
            </a:r>
            <a:br>
              <a:rPr lang="ru-RU" sz="2400" b="1">
                <a:solidFill>
                  <a:srgbClr val="000099"/>
                </a:solidFill>
                <a:latin typeface="Times New Roman" pitchFamily="18" charset="0"/>
                <a:cs typeface="Times New Roman" pitchFamily="18" charset="0"/>
              </a:rPr>
            </a:br>
            <a:r>
              <a:rPr lang="ru-RU" sz="2400" b="1">
                <a:solidFill>
                  <a:srgbClr val="000099"/>
                </a:solidFill>
                <a:latin typeface="Times New Roman" pitchFamily="18" charset="0"/>
                <a:cs typeface="Times New Roman" pitchFamily="18" charset="0"/>
              </a:rPr>
              <a:t>Умереть, чтобы могли жить другие.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925513" y="0"/>
            <a:ext cx="8218487" cy="1584325"/>
          </a:xfrm>
        </p:spPr>
        <p:txBody>
          <a:bodyPr rtlCol="0">
            <a:noAutofit/>
          </a:bodyPr>
          <a:lstStyle/>
          <a:p>
            <a:pPr algn="r" fontAlgn="auto">
              <a:spcAft>
                <a:spcPts val="0"/>
              </a:spcAft>
              <a:defRPr/>
            </a:pPr>
            <a:r>
              <a:rPr lang="ru-RU" sz="2800" b="1" i="1" dirty="0" smtClean="0">
                <a:solidFill>
                  <a:schemeClr val="accent2">
                    <a:lumMod val="75000"/>
                  </a:schemeClr>
                </a:solidFill>
                <a:latin typeface="Times New Roman" pitchFamily="18" charset="0"/>
                <a:cs typeface="Times New Roman" pitchFamily="18" charset="0"/>
              </a:rPr>
              <a:t>Пусть  история всех нас рассудит</a:t>
            </a:r>
            <a:br>
              <a:rPr lang="ru-RU" sz="2800" b="1" i="1" dirty="0" smtClean="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И оценку каждому даст.</a:t>
            </a:r>
            <a:br>
              <a:rPr lang="ru-RU" sz="2800" b="1" i="1" dirty="0" smtClean="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Пусть о павших никто не забудет,</a:t>
            </a:r>
            <a:br>
              <a:rPr lang="ru-RU" sz="2800" b="1" i="1" dirty="0" smtClean="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И хоть кто-то расскажет о нас</a:t>
            </a:r>
            <a:endParaRPr lang="ru-RU" sz="2800" b="1" i="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00438" y="274638"/>
            <a:ext cx="5186362" cy="1143000"/>
          </a:xfrm>
        </p:spPr>
        <p:txBody>
          <a:bodyPr/>
          <a:lstStyle/>
          <a:p>
            <a:r>
              <a:rPr lang="ru-RU" smtClean="0">
                <a:solidFill>
                  <a:srgbClr val="0000FF"/>
                </a:solidFill>
                <a:latin typeface="Times New Roman" pitchFamily="18" charset="0"/>
                <a:cs typeface="Times New Roman" pitchFamily="18" charset="0"/>
              </a:rPr>
              <a:t>Чеченская война</a:t>
            </a:r>
          </a:p>
        </p:txBody>
      </p:sp>
      <p:pic>
        <p:nvPicPr>
          <p:cNvPr id="21507" name="Picture 2"/>
          <p:cNvPicPr>
            <a:picLocks noChangeAspect="1" noChangeArrowheads="1"/>
          </p:cNvPicPr>
          <p:nvPr/>
        </p:nvPicPr>
        <p:blipFill>
          <a:blip r:embed="rId2"/>
          <a:srcRect/>
          <a:stretch>
            <a:fillRect/>
          </a:stretch>
        </p:blipFill>
        <p:spPr bwMode="auto">
          <a:xfrm>
            <a:off x="633413" y="-6350"/>
            <a:ext cx="3017837" cy="2006600"/>
          </a:xfrm>
          <a:prstGeom prst="rect">
            <a:avLst/>
          </a:prstGeom>
          <a:noFill/>
          <a:ln w="9525">
            <a:noFill/>
            <a:miter lim="800000"/>
            <a:headEnd/>
            <a:tailEnd/>
          </a:ln>
        </p:spPr>
      </p:pic>
      <p:pic>
        <p:nvPicPr>
          <p:cNvPr id="21508" name="Picture 4"/>
          <p:cNvPicPr>
            <a:picLocks noChangeAspect="1" noChangeArrowheads="1"/>
          </p:cNvPicPr>
          <p:nvPr/>
        </p:nvPicPr>
        <p:blipFill>
          <a:blip r:embed="rId3"/>
          <a:srcRect/>
          <a:stretch>
            <a:fillRect/>
          </a:stretch>
        </p:blipFill>
        <p:spPr bwMode="auto">
          <a:xfrm>
            <a:off x="4206875" y="1066800"/>
            <a:ext cx="4559300" cy="3041650"/>
          </a:xfrm>
          <a:prstGeom prst="rect">
            <a:avLst/>
          </a:prstGeom>
          <a:noFill/>
          <a:ln w="9525">
            <a:noFill/>
            <a:miter lim="800000"/>
            <a:headEnd/>
            <a:tailEnd/>
          </a:ln>
        </p:spPr>
      </p:pic>
      <p:pic>
        <p:nvPicPr>
          <p:cNvPr id="21509" name="Picture 7"/>
          <p:cNvPicPr>
            <a:picLocks noChangeAspect="1" noChangeArrowheads="1"/>
          </p:cNvPicPr>
          <p:nvPr/>
        </p:nvPicPr>
        <p:blipFill>
          <a:blip r:embed="rId4"/>
          <a:srcRect/>
          <a:stretch>
            <a:fillRect/>
          </a:stretch>
        </p:blipFill>
        <p:spPr bwMode="auto">
          <a:xfrm>
            <a:off x="207963" y="2066925"/>
            <a:ext cx="3919537" cy="2608263"/>
          </a:xfrm>
          <a:prstGeom prst="rect">
            <a:avLst/>
          </a:prstGeom>
          <a:noFill/>
          <a:ln w="9525">
            <a:noFill/>
            <a:miter lim="800000"/>
            <a:headEnd/>
            <a:tailEnd/>
          </a:ln>
        </p:spPr>
      </p:pic>
      <p:pic>
        <p:nvPicPr>
          <p:cNvPr id="21510" name="Picture 8"/>
          <p:cNvPicPr>
            <a:picLocks noChangeAspect="1" noChangeArrowheads="1"/>
          </p:cNvPicPr>
          <p:nvPr/>
        </p:nvPicPr>
        <p:blipFill>
          <a:blip r:embed="rId5"/>
          <a:srcRect/>
          <a:stretch>
            <a:fillRect/>
          </a:stretch>
        </p:blipFill>
        <p:spPr bwMode="auto">
          <a:xfrm>
            <a:off x="725488" y="4638675"/>
            <a:ext cx="3078162" cy="2225675"/>
          </a:xfrm>
          <a:prstGeom prst="rect">
            <a:avLst/>
          </a:prstGeom>
          <a:noFill/>
          <a:ln w="9525">
            <a:noFill/>
            <a:miter lim="800000"/>
            <a:headEnd/>
            <a:tailEnd/>
          </a:ln>
        </p:spPr>
      </p:pic>
      <p:pic>
        <p:nvPicPr>
          <p:cNvPr id="21511" name="Picture 9"/>
          <p:cNvPicPr>
            <a:picLocks noChangeAspect="1" noChangeArrowheads="1"/>
          </p:cNvPicPr>
          <p:nvPr/>
        </p:nvPicPr>
        <p:blipFill>
          <a:blip r:embed="rId6"/>
          <a:srcRect/>
          <a:stretch>
            <a:fillRect/>
          </a:stretch>
        </p:blipFill>
        <p:spPr bwMode="auto">
          <a:xfrm>
            <a:off x="4279900" y="4138613"/>
            <a:ext cx="4138613" cy="272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3" name="Picture 3"/>
          <p:cNvPicPr>
            <a:picLocks noChangeAspect="1" noChangeArrowheads="1"/>
          </p:cNvPicPr>
          <p:nvPr/>
        </p:nvPicPr>
        <p:blipFill>
          <a:blip r:embed="rId3"/>
          <a:srcRect/>
          <a:stretch>
            <a:fillRect/>
          </a:stretch>
        </p:blipFill>
        <p:spPr bwMode="auto">
          <a:xfrm>
            <a:off x="5286375" y="142875"/>
            <a:ext cx="3571875" cy="2571750"/>
          </a:xfrm>
          <a:prstGeom prst="rect">
            <a:avLst/>
          </a:prstGeom>
          <a:noFill/>
          <a:ln w="9525">
            <a:no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214313" y="3786188"/>
            <a:ext cx="3540125" cy="2762250"/>
          </a:xfrm>
          <a:prstGeom prst="rect">
            <a:avLst/>
          </a:prstGeom>
          <a:noFill/>
          <a:ln w="9525">
            <a:noFill/>
            <a:miter lim="800000"/>
            <a:headEnd/>
            <a:tailEnd/>
          </a:ln>
        </p:spPr>
      </p:pic>
      <p:pic>
        <p:nvPicPr>
          <p:cNvPr id="15366" name="Picture 6"/>
          <p:cNvPicPr>
            <a:picLocks noChangeAspect="1" noChangeArrowheads="1"/>
          </p:cNvPicPr>
          <p:nvPr/>
        </p:nvPicPr>
        <p:blipFill>
          <a:blip r:embed="rId5"/>
          <a:srcRect/>
          <a:stretch>
            <a:fillRect/>
          </a:stretch>
        </p:blipFill>
        <p:spPr bwMode="auto">
          <a:xfrm>
            <a:off x="3929063" y="4000500"/>
            <a:ext cx="4991100" cy="2492375"/>
          </a:xfrm>
          <a:prstGeom prst="rect">
            <a:avLst/>
          </a:prstGeom>
          <a:noFill/>
          <a:ln w="9525">
            <a:noFill/>
            <a:miter lim="800000"/>
            <a:headEnd/>
            <a:tailEnd/>
          </a:ln>
        </p:spPr>
      </p:pic>
      <p:pic>
        <p:nvPicPr>
          <p:cNvPr id="15365" name="Picture 5"/>
          <p:cNvPicPr>
            <a:picLocks noChangeAspect="1" noChangeArrowheads="1"/>
          </p:cNvPicPr>
          <p:nvPr/>
        </p:nvPicPr>
        <p:blipFill>
          <a:blip r:embed="rId6"/>
          <a:srcRect/>
          <a:stretch>
            <a:fillRect/>
          </a:stretch>
        </p:blipFill>
        <p:spPr bwMode="auto">
          <a:xfrm>
            <a:off x="142875" y="214313"/>
            <a:ext cx="4021138"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amond(in)">
                                      <p:cBhvr>
                                        <p:cTn id="7" dur="2000"/>
                                        <p:tgtEl>
                                          <p:spTgt spid="15365"/>
                                        </p:tgtEl>
                                      </p:cBhvr>
                                    </p:animEffect>
                                  </p:childTnLst>
                                </p:cTn>
                              </p:par>
                              <p:par>
                                <p:cTn id="8" presetID="8" presetClass="entr" presetSubtype="16"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diamond(in)">
                                      <p:cBhvr>
                                        <p:cTn id="10" dur="2000"/>
                                        <p:tgtEl>
                                          <p:spTgt spid="15363"/>
                                        </p:tgtEl>
                                      </p:cBhvr>
                                    </p:animEffect>
                                  </p:childTnLst>
                                </p:cTn>
                              </p:par>
                              <p:par>
                                <p:cTn id="11" presetID="8" presetClass="entr" presetSubtype="16"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diamond(in)">
                                      <p:cBhvr>
                                        <p:cTn id="13" dur="2000"/>
                                        <p:tgtEl>
                                          <p:spTgt spid="15364"/>
                                        </p:tgtEl>
                                      </p:cBhvr>
                                    </p:animEffect>
                                  </p:childTnLst>
                                </p:cTn>
                              </p:par>
                              <p:par>
                                <p:cTn id="14" presetID="8" presetClass="entr" presetSubtype="16" fill="hold"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diamond(in)">
                                      <p:cBhvr>
                                        <p:cTn id="16"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714348" y="2285992"/>
            <a:ext cx="7786742" cy="4154984"/>
          </a:xfrm>
          <a:prstGeom prst="rect">
            <a:avLst/>
          </a:prstGeom>
          <a:noFill/>
          <a:ln w="9525">
            <a:noFill/>
            <a:miter lim="800000"/>
            <a:headEnd/>
            <a:tailEnd/>
          </a:ln>
        </p:spPr>
        <p:txBody>
          <a:bodyPr wrap="square">
            <a:spAutoFit/>
          </a:bodyPr>
          <a:lstStyle/>
          <a:p>
            <a:pPr algn="ctr"/>
            <a:r>
              <a:rPr lang="ru-RU" sz="2400" b="1" dirty="0">
                <a:solidFill>
                  <a:srgbClr val="000099"/>
                </a:solidFill>
                <a:latin typeface="Times New Roman" pitchFamily="18" charset="0"/>
                <a:cs typeface="Times New Roman" pitchFamily="18" charset="0"/>
              </a:rPr>
              <a:t>В день белых журавлей мы вспомним с грустью светлою</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О тех, кто пал в бою и славы не искал,</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Пусть плачет тихо дождь, играет ветер с ветками,</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И продолжает осень печальный карнавал.</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В день мира и поэзии, единства и гармонии,</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Забудем все обиды, посмотрим в небеса —</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Там стаи журавлей летят — как белая симфония,</a:t>
            </a:r>
            <a:br>
              <a:rPr lang="ru-RU" sz="2400" b="1" dirty="0">
                <a:solidFill>
                  <a:srgbClr val="000099"/>
                </a:solidFill>
                <a:latin typeface="Times New Roman" pitchFamily="18" charset="0"/>
                <a:cs typeface="Times New Roman" pitchFamily="18" charset="0"/>
              </a:rPr>
            </a:br>
            <a:r>
              <a:rPr lang="ru-RU" sz="2400" b="1" dirty="0">
                <a:solidFill>
                  <a:srgbClr val="000099"/>
                </a:solidFill>
                <a:latin typeface="Times New Roman" pitchFamily="18" charset="0"/>
                <a:cs typeface="Times New Roman" pitchFamily="18" charset="0"/>
              </a:rPr>
              <a:t>Им глядя вслед так хочется поверить в чудеса.</a:t>
            </a:r>
            <a:br>
              <a:rPr lang="ru-RU" sz="2400" b="1" dirty="0">
                <a:solidFill>
                  <a:srgbClr val="000099"/>
                </a:solidFill>
                <a:latin typeface="Times New Roman" pitchFamily="18" charset="0"/>
                <a:cs typeface="Times New Roman" pitchFamily="18" charset="0"/>
              </a:rPr>
            </a:br>
            <a:endParaRPr lang="ru-RU" sz="2400" b="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58847"/>
            <a:ext cx="4572000" cy="6740307"/>
          </a:xfrm>
          <a:prstGeom prst="rect">
            <a:avLst/>
          </a:prstGeom>
        </p:spPr>
        <p:txBody>
          <a:bodyPr>
            <a:spAutoFit/>
          </a:bodyPr>
          <a:lstStyle/>
          <a:p>
            <a:r>
              <a:rPr lang="ru-RU" b="1" i="1" dirty="0" smtClean="0"/>
              <a:t>Мне кажется порою, что солдаты, </a:t>
            </a:r>
            <a:br>
              <a:rPr lang="ru-RU" b="1" i="1" dirty="0" smtClean="0"/>
            </a:br>
            <a:r>
              <a:rPr lang="ru-RU" b="1" i="1" dirty="0" smtClean="0"/>
              <a:t>С кровавых не пришедшие полей, </a:t>
            </a:r>
            <a:br>
              <a:rPr lang="ru-RU" b="1" i="1" dirty="0" smtClean="0"/>
            </a:br>
            <a:r>
              <a:rPr lang="ru-RU" b="1" i="1" dirty="0" smtClean="0"/>
              <a:t>Не в землю нашу полегли когда-то, </a:t>
            </a:r>
            <a:br>
              <a:rPr lang="ru-RU" b="1" i="1" dirty="0" smtClean="0"/>
            </a:br>
            <a:r>
              <a:rPr lang="ru-RU" b="1" i="1" dirty="0" smtClean="0"/>
              <a:t>А превратились в белых журавлей. </a:t>
            </a:r>
            <a:br>
              <a:rPr lang="ru-RU" b="1" i="1" dirty="0" smtClean="0"/>
            </a:br>
            <a:r>
              <a:rPr lang="ru-RU" b="1" i="1" dirty="0" smtClean="0"/>
              <a:t/>
            </a:r>
            <a:br>
              <a:rPr lang="ru-RU" b="1" i="1" dirty="0" smtClean="0"/>
            </a:br>
            <a:r>
              <a:rPr lang="ru-RU" b="1" i="1" dirty="0" smtClean="0"/>
              <a:t>Они до сей поры с времен тех дальних </a:t>
            </a:r>
            <a:br>
              <a:rPr lang="ru-RU" b="1" i="1" dirty="0" smtClean="0"/>
            </a:br>
            <a:r>
              <a:rPr lang="ru-RU" b="1" i="1" dirty="0" smtClean="0"/>
              <a:t>Летят и подают нам голоса. </a:t>
            </a:r>
            <a:br>
              <a:rPr lang="ru-RU" b="1" i="1" dirty="0" smtClean="0"/>
            </a:br>
            <a:r>
              <a:rPr lang="ru-RU" b="1" i="1" dirty="0" smtClean="0"/>
              <a:t>Не потому ль так часто и печально </a:t>
            </a:r>
            <a:br>
              <a:rPr lang="ru-RU" b="1" i="1" dirty="0" smtClean="0"/>
            </a:br>
            <a:r>
              <a:rPr lang="ru-RU" b="1" i="1" dirty="0" smtClean="0"/>
              <a:t>Мы замолкаем, глядя в небеса? </a:t>
            </a:r>
            <a:br>
              <a:rPr lang="ru-RU" b="1" i="1" dirty="0" smtClean="0"/>
            </a:br>
            <a:r>
              <a:rPr lang="ru-RU" b="1" i="1" dirty="0" smtClean="0"/>
              <a:t>Ведущие зажигают свечи… </a:t>
            </a:r>
            <a:br>
              <a:rPr lang="ru-RU" b="1" i="1" dirty="0" smtClean="0"/>
            </a:br>
            <a:r>
              <a:rPr lang="ru-RU" b="1" i="1" dirty="0" smtClean="0"/>
              <a:t/>
            </a:r>
            <a:br>
              <a:rPr lang="ru-RU" b="1" i="1" dirty="0" smtClean="0"/>
            </a:br>
            <a:r>
              <a:rPr lang="ru-RU" b="1" i="1" dirty="0" smtClean="0"/>
              <a:t>Летит, летит по небу клин усталый, </a:t>
            </a:r>
            <a:br>
              <a:rPr lang="ru-RU" b="1" i="1" dirty="0" smtClean="0"/>
            </a:br>
            <a:r>
              <a:rPr lang="ru-RU" b="1" i="1" dirty="0" smtClean="0"/>
              <a:t>Летит в тумане на исходе дня, </a:t>
            </a:r>
            <a:br>
              <a:rPr lang="ru-RU" b="1" i="1" dirty="0" smtClean="0"/>
            </a:br>
            <a:r>
              <a:rPr lang="ru-RU" b="1" i="1" dirty="0" smtClean="0"/>
              <a:t>И в том строю есть промежуток малый - </a:t>
            </a:r>
            <a:br>
              <a:rPr lang="ru-RU" b="1" i="1" dirty="0" smtClean="0"/>
            </a:br>
            <a:r>
              <a:rPr lang="ru-RU" b="1" i="1" dirty="0" smtClean="0"/>
              <a:t>Быть может, это место для меня. </a:t>
            </a:r>
            <a:br>
              <a:rPr lang="ru-RU" b="1" i="1" dirty="0" smtClean="0"/>
            </a:br>
            <a:r>
              <a:rPr lang="ru-RU" b="1" i="1" dirty="0" smtClean="0"/>
              <a:t/>
            </a:r>
            <a:br>
              <a:rPr lang="ru-RU" b="1" i="1" dirty="0" smtClean="0"/>
            </a:br>
            <a:r>
              <a:rPr lang="ru-RU" b="1" i="1" dirty="0" smtClean="0"/>
              <a:t>Настанет день, и с журавлиной стаей </a:t>
            </a:r>
            <a:br>
              <a:rPr lang="ru-RU" b="1" i="1" dirty="0" smtClean="0"/>
            </a:br>
            <a:r>
              <a:rPr lang="ru-RU" b="1" i="1" dirty="0" smtClean="0"/>
              <a:t>Я поплыву в такой же сизой мгле, </a:t>
            </a:r>
            <a:br>
              <a:rPr lang="ru-RU" b="1" i="1" dirty="0" smtClean="0"/>
            </a:br>
            <a:r>
              <a:rPr lang="ru-RU" b="1" i="1" dirty="0" smtClean="0"/>
              <a:t>Из-под небес по-птичьи окликая </a:t>
            </a:r>
            <a:br>
              <a:rPr lang="ru-RU" b="1" i="1" dirty="0" smtClean="0"/>
            </a:br>
            <a:r>
              <a:rPr lang="ru-RU" b="1" i="1" dirty="0" smtClean="0"/>
              <a:t>Всех вас, кого оставил на земле.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s1.ikunak.ru/news_image/big/58/a94d/c4243e8d3cc5b25f4a2216ab5b1be0ef.jpg"/>
          <p:cNvPicPr>
            <a:picLocks noChangeAspect="1" noChangeArrowheads="1"/>
          </p:cNvPicPr>
          <p:nvPr/>
        </p:nvPicPr>
        <p:blipFill>
          <a:blip r:embed="rId2"/>
          <a:srcRect/>
          <a:stretch>
            <a:fillRect/>
          </a:stretch>
        </p:blipFill>
        <p:spPr bwMode="auto">
          <a:xfrm>
            <a:off x="214282" y="357166"/>
            <a:ext cx="4429156" cy="6143668"/>
          </a:xfrm>
          <a:prstGeom prst="rect">
            <a:avLst/>
          </a:prstGeom>
          <a:ln>
            <a:noFill/>
          </a:ln>
          <a:effectLst>
            <a:softEdge rad="112500"/>
          </a:effectLst>
        </p:spPr>
      </p:pic>
      <p:sp>
        <p:nvSpPr>
          <p:cNvPr id="6" name="TextBox 5"/>
          <p:cNvSpPr txBox="1"/>
          <p:nvPr/>
        </p:nvSpPr>
        <p:spPr>
          <a:xfrm>
            <a:off x="4572000" y="785813"/>
            <a:ext cx="4143375" cy="5540375"/>
          </a:xfrm>
          <a:prstGeom prst="rect">
            <a:avLst/>
          </a:prstGeom>
          <a:noFill/>
        </p:spPr>
        <p:txBody>
          <a:bodyPr>
            <a:spAutoFit/>
          </a:bodyPr>
          <a:lstStyle/>
          <a:p>
            <a:pPr algn="r" fontAlgn="auto">
              <a:spcBef>
                <a:spcPts val="0"/>
              </a:spcBef>
              <a:spcAft>
                <a:spcPts val="0"/>
              </a:spcAft>
              <a:defRPr/>
            </a:pPr>
            <a:r>
              <a:rPr lang="ru-RU" sz="2400" dirty="0">
                <a:latin typeface="Monotype Corsiva" pitchFamily="66" charset="0"/>
                <a:cs typeface="Times New Roman" pitchFamily="18" charset="0"/>
              </a:rPr>
              <a:t>   </a:t>
            </a:r>
            <a:r>
              <a:rPr lang="ru-RU" sz="2400" b="1" dirty="0">
                <a:solidFill>
                  <a:schemeClr val="tx2">
                    <a:lumMod val="75000"/>
                  </a:schemeClr>
                </a:solidFill>
                <a:latin typeface="Monotype Corsiva" pitchFamily="66" charset="0"/>
                <a:cs typeface="Times New Roman" pitchFamily="18" charset="0"/>
              </a:rPr>
              <a:t>Мне кажется порою, что солдаты,</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С кровавых не пришедшие полей,</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Не в землю эту полегли когда-то,</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А превратились в белых журавлей.</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Они до сей поры с времен тех дальних</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Летят и подают нам голоса.</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Не потому ль так часто и печально</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Мы замолкаем, глядя в небеса?</a:t>
            </a:r>
          </a:p>
          <a:p>
            <a:pPr algn="r" fontAlgn="auto">
              <a:spcBef>
                <a:spcPts val="0"/>
              </a:spcBef>
              <a:spcAft>
                <a:spcPts val="0"/>
              </a:spcAft>
              <a:defRPr/>
            </a:pPr>
            <a:endParaRPr lang="ru-RU" sz="2400" b="1" dirty="0">
              <a:solidFill>
                <a:schemeClr val="tx2">
                  <a:lumMod val="75000"/>
                </a:schemeClr>
              </a:solidFill>
              <a:latin typeface="Monotype Corsiva" pitchFamily="66" charset="0"/>
              <a:cs typeface="Times New Roman" pitchFamily="18" charset="0"/>
            </a:endParaRP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Расул  Гамзатов</a:t>
            </a:r>
          </a:p>
          <a:p>
            <a:pPr algn="r" fontAlgn="auto">
              <a:spcBef>
                <a:spcPts val="0"/>
              </a:spcBef>
              <a:spcAft>
                <a:spcPts val="0"/>
              </a:spcAft>
              <a:defRPr/>
            </a:pPr>
            <a:r>
              <a:rPr lang="ru-RU" sz="2400" b="1" dirty="0">
                <a:solidFill>
                  <a:schemeClr val="tx2">
                    <a:lumMod val="75000"/>
                  </a:schemeClr>
                </a:solidFill>
                <a:latin typeface="Monotype Corsiva" pitchFamily="66" charset="0"/>
                <a:cs typeface="Times New Roman" pitchFamily="18" charset="0"/>
              </a:rPr>
              <a:t>«Журавли»</a:t>
            </a:r>
            <a:endParaRPr lang="ru-RU" b="1" dirty="0">
              <a:solidFill>
                <a:schemeClr val="tx2">
                  <a:lumMod val="75000"/>
                </a:schemeClr>
              </a:solidFill>
              <a:latin typeface="Monotype Corsiva" pitchFamily="66" charset="0"/>
              <a:cs typeface="Times New Roman" pitchFamily="18" charset="0"/>
            </a:endParaRPr>
          </a:p>
          <a:p>
            <a:pPr fontAlgn="auto">
              <a:spcBef>
                <a:spcPts val="0"/>
              </a:spcBef>
              <a:spcAft>
                <a:spcPts val="0"/>
              </a:spcAft>
              <a:defRPr/>
            </a:pPr>
            <a:endParaRPr lang="ru-RU" b="1" dirty="0">
              <a:solidFill>
                <a:schemeClr val="tx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50" y="285750"/>
            <a:ext cx="4857750" cy="5848350"/>
          </a:xfrm>
          <a:prstGeom prst="rect">
            <a:avLst/>
          </a:prstGeom>
        </p:spPr>
        <p:txBody>
          <a:bodyPr>
            <a:spAutoFit/>
          </a:bodyPr>
          <a:lstStyle/>
          <a:p>
            <a:pPr fontAlgn="auto">
              <a:lnSpc>
                <a:spcPct val="150000"/>
              </a:lnSpc>
              <a:spcBef>
                <a:spcPts val="0"/>
              </a:spcBef>
              <a:spcAft>
                <a:spcPts val="0"/>
              </a:spcAft>
              <a:defRPr/>
            </a:pPr>
            <a:r>
              <a:rPr lang="ru-RU" sz="2000" i="1" dirty="0">
                <a:solidFill>
                  <a:srgbClr val="000099"/>
                </a:solidFill>
                <a:latin typeface="Times New Roman" pitchFamily="18" charset="0"/>
                <a:cs typeface="Times New Roman" pitchFamily="18" charset="0"/>
              </a:rPr>
              <a:t>.</a:t>
            </a:r>
            <a:r>
              <a:rPr lang="ru-RU" sz="2000" i="1" dirty="0">
                <a:solidFill>
                  <a:srgbClr val="000099"/>
                </a:solidFill>
                <a:latin typeface="+mn-lt"/>
                <a:cs typeface="+mn-cs"/>
              </a:rPr>
              <a:t> </a:t>
            </a:r>
          </a:p>
          <a:p>
            <a:pPr fontAlgn="auto">
              <a:spcBef>
                <a:spcPts val="0"/>
              </a:spcBef>
              <a:spcAft>
                <a:spcPts val="0"/>
              </a:spcAft>
              <a:defRPr/>
            </a:pPr>
            <a:endParaRPr lang="ru-RU" sz="2000" dirty="0">
              <a:latin typeface="+mn-lt"/>
              <a:cs typeface="+mn-cs"/>
            </a:endParaRPr>
          </a:p>
          <a:p>
            <a:pPr algn="ctr" fontAlgn="auto">
              <a:lnSpc>
                <a:spcPct val="150000"/>
              </a:lnSpc>
              <a:spcBef>
                <a:spcPts val="0"/>
              </a:spcBef>
              <a:spcAft>
                <a:spcPts val="0"/>
              </a:spcAft>
              <a:defRPr/>
            </a:pPr>
            <a:r>
              <a:rPr lang="ru-RU" sz="3200" b="1" dirty="0">
                <a:solidFill>
                  <a:srgbClr val="0000FF"/>
                </a:solidFill>
                <a:latin typeface="Times New Roman" pitchFamily="18" charset="0"/>
                <a:cs typeface="Times New Roman" pitchFamily="18" charset="0"/>
              </a:rPr>
              <a:t>Народный поэт Дагестана </a:t>
            </a:r>
          </a:p>
          <a:p>
            <a:pPr algn="ctr" fontAlgn="auto">
              <a:lnSpc>
                <a:spcPct val="150000"/>
              </a:lnSpc>
              <a:spcBef>
                <a:spcPts val="0"/>
              </a:spcBef>
              <a:spcAft>
                <a:spcPts val="0"/>
              </a:spcAft>
              <a:defRPr/>
            </a:pPr>
            <a:r>
              <a:rPr lang="ru-RU" sz="3200" b="1" dirty="0">
                <a:solidFill>
                  <a:srgbClr val="0000FF"/>
                </a:solidFill>
                <a:latin typeface="Times New Roman" pitchFamily="18" charset="0"/>
                <a:cs typeface="Times New Roman" pitchFamily="18" charset="0"/>
              </a:rPr>
              <a:t>Расул </a:t>
            </a:r>
            <a:r>
              <a:rPr lang="ru-RU" sz="3200" b="1" dirty="0" err="1">
                <a:solidFill>
                  <a:srgbClr val="0000FF"/>
                </a:solidFill>
                <a:latin typeface="Times New Roman" pitchFamily="18" charset="0"/>
                <a:cs typeface="Times New Roman" pitchFamily="18" charset="0"/>
              </a:rPr>
              <a:t>Гамзатович</a:t>
            </a:r>
            <a:r>
              <a:rPr lang="ru-RU" sz="3200" b="1" dirty="0">
                <a:solidFill>
                  <a:srgbClr val="0000FF"/>
                </a:solidFill>
                <a:latin typeface="Times New Roman" pitchFamily="18" charset="0"/>
                <a:cs typeface="Times New Roman" pitchFamily="18" charset="0"/>
              </a:rPr>
              <a:t> Гамзатов</a:t>
            </a:r>
          </a:p>
          <a:p>
            <a:pPr algn="ctr" fontAlgn="auto">
              <a:lnSpc>
                <a:spcPct val="150000"/>
              </a:lnSpc>
              <a:spcBef>
                <a:spcPts val="0"/>
              </a:spcBef>
              <a:spcAft>
                <a:spcPts val="0"/>
              </a:spcAft>
              <a:defRPr/>
            </a:pPr>
            <a:r>
              <a:rPr lang="ru-RU" sz="3200" b="1" dirty="0">
                <a:solidFill>
                  <a:srgbClr val="0000FF"/>
                </a:solidFill>
                <a:latin typeface="Times New Roman" pitchFamily="18" charset="0"/>
                <a:cs typeface="Times New Roman" pitchFamily="18" charset="0"/>
              </a:rPr>
              <a:t>(1923 - 2003 ) </a:t>
            </a:r>
          </a:p>
          <a:p>
            <a:pPr fontAlgn="auto">
              <a:lnSpc>
                <a:spcPct val="150000"/>
              </a:lnSpc>
              <a:spcBef>
                <a:spcPts val="0"/>
              </a:spcBef>
              <a:spcAft>
                <a:spcPts val="0"/>
              </a:spcAft>
              <a:defRPr/>
            </a:pPr>
            <a:endParaRPr lang="ru-RU" sz="2000" dirty="0">
              <a:solidFill>
                <a:schemeClr val="tx2">
                  <a:lumMod val="50000"/>
                </a:schemeClr>
              </a:solidFill>
              <a:latin typeface="Times New Roman" pitchFamily="18" charset="0"/>
              <a:cs typeface="Times New Roman" pitchFamily="18" charset="0"/>
            </a:endParaRPr>
          </a:p>
          <a:p>
            <a:pPr fontAlgn="auto">
              <a:lnSpc>
                <a:spcPct val="150000"/>
              </a:lnSpc>
              <a:spcBef>
                <a:spcPts val="0"/>
              </a:spcBef>
              <a:spcAft>
                <a:spcPts val="0"/>
              </a:spcAft>
              <a:defRPr/>
            </a:pPr>
            <a:r>
              <a:rPr lang="ru-RU" dirty="0">
                <a:solidFill>
                  <a:schemeClr val="tx2">
                    <a:lumMod val="75000"/>
                  </a:schemeClr>
                </a:solidFill>
                <a:latin typeface="Times New Roman" pitchFamily="18" charset="0"/>
                <a:cs typeface="Times New Roman" pitchFamily="18" charset="0"/>
              </a:rPr>
              <a:t/>
            </a:r>
            <a:br>
              <a:rPr lang="ru-RU" dirty="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pic>
        <p:nvPicPr>
          <p:cNvPr id="4" name="i-main-pic" descr="Картинка 60 из 131"/>
          <p:cNvPicPr>
            <a:picLocks noChangeAspect="1" noChangeArrowheads="1"/>
          </p:cNvPicPr>
          <p:nvPr/>
        </p:nvPicPr>
        <p:blipFill>
          <a:blip r:embed="rId2"/>
          <a:srcRect/>
          <a:stretch>
            <a:fillRect/>
          </a:stretch>
        </p:blipFill>
        <p:spPr bwMode="auto">
          <a:xfrm>
            <a:off x="5143504" y="142852"/>
            <a:ext cx="3857625" cy="5000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rugusavay.com/wp-content/uploads/2013/03/hiroshima-17.jpg"/>
          <p:cNvPicPr>
            <a:picLocks noChangeAspect="1" noChangeArrowheads="1"/>
          </p:cNvPicPr>
          <p:nvPr/>
        </p:nvPicPr>
        <p:blipFill>
          <a:blip r:embed="rId2" cstate="email"/>
          <a:srcRect/>
          <a:stretch>
            <a:fillRect/>
          </a:stretch>
        </p:blipFill>
        <p:spPr bwMode="auto">
          <a:xfrm>
            <a:off x="214282" y="214290"/>
            <a:ext cx="4357718" cy="6429420"/>
          </a:xfrm>
          <a:prstGeom prst="rect">
            <a:avLst/>
          </a:prstGeom>
          <a:ln>
            <a:noFill/>
          </a:ln>
          <a:effectLst>
            <a:softEdge rad="112500"/>
          </a:effectLst>
        </p:spPr>
      </p:pic>
      <p:sp>
        <p:nvSpPr>
          <p:cNvPr id="11267" name="Прямоугольник 2"/>
          <p:cNvSpPr>
            <a:spLocks noChangeArrowheads="1"/>
          </p:cNvSpPr>
          <p:nvPr/>
        </p:nvSpPr>
        <p:spPr bwMode="auto">
          <a:xfrm>
            <a:off x="4643438" y="285750"/>
            <a:ext cx="4357687" cy="6002338"/>
          </a:xfrm>
          <a:prstGeom prst="rect">
            <a:avLst/>
          </a:prstGeom>
          <a:noFill/>
          <a:ln w="9525">
            <a:noFill/>
            <a:miter lim="800000"/>
            <a:headEnd/>
            <a:tailEnd/>
          </a:ln>
        </p:spPr>
        <p:txBody>
          <a:bodyPr>
            <a:spAutoFit/>
          </a:bodyPr>
          <a:lstStyle/>
          <a:p>
            <a:pPr algn="ctr"/>
            <a:r>
              <a:rPr lang="ru-RU" sz="2400">
                <a:solidFill>
                  <a:srgbClr val="000099"/>
                </a:solidFill>
                <a:latin typeface="Times New Roman" pitchFamily="18" charset="0"/>
                <a:cs typeface="Times New Roman" pitchFamily="18" charset="0"/>
              </a:rPr>
              <a:t>Предпосылкой к написанию патриотического произведения, в котором грациозные птицы являются олицетворением павших на поле боя солдат, стала поездка поэта в Хиросиму. Там 6 августа 1945 года произошло великое несчастье: американцы нанесли по японскому народу мощный удар, воспользовавшись чудовищным оружием – атомной бомбой. Тысячи жителей, в том числе детей оказались жертвами лучевой болезни.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ru-RU" smtClean="0"/>
          </a:p>
        </p:txBody>
      </p:sp>
      <p:sp>
        <p:nvSpPr>
          <p:cNvPr id="9219" name="Rectangle 3"/>
          <p:cNvSpPr>
            <a:spLocks noGrp="1" noChangeArrowheads="1"/>
          </p:cNvSpPr>
          <p:nvPr>
            <p:ph type="body" idx="1"/>
          </p:nvPr>
        </p:nvSpPr>
        <p:spPr/>
        <p:txBody>
          <a:bodyPr/>
          <a:lstStyle/>
          <a:p>
            <a:endParaRPr lang="ru-RU" smtClean="0"/>
          </a:p>
        </p:txBody>
      </p:sp>
      <p:pic>
        <p:nvPicPr>
          <p:cNvPr id="9220" name="Picture 4" descr="970178_11831962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50"/>
            <a:ext cx="9144000" cy="1754188"/>
          </a:xfrm>
          <a:prstGeom prst="rect">
            <a:avLst/>
          </a:prstGeom>
        </p:spPr>
        <p:txBody>
          <a:bodyPr>
            <a:spAutoFit/>
          </a:bodyPr>
          <a:lstStyle/>
          <a:p>
            <a:pPr algn="ctr" fontAlgn="auto">
              <a:spcBef>
                <a:spcPts val="0"/>
              </a:spcBef>
              <a:spcAft>
                <a:spcPts val="0"/>
              </a:spcAft>
              <a:defRPr/>
            </a:pPr>
            <a:r>
              <a:rPr lang="ru-RU" sz="2000" dirty="0">
                <a:latin typeface="+mn-lt"/>
                <a:cs typeface="+mn-cs"/>
              </a:rPr>
              <a:t> </a:t>
            </a:r>
            <a:r>
              <a:rPr lang="ru-RU" sz="2400" b="1" dirty="0">
                <a:solidFill>
                  <a:srgbClr val="0000FF"/>
                </a:solidFill>
                <a:latin typeface="+mn-lt"/>
                <a:cs typeface="+mn-cs"/>
              </a:rPr>
              <a:t> </a:t>
            </a:r>
          </a:p>
          <a:p>
            <a:pPr fontAlgn="auto">
              <a:lnSpc>
                <a:spcPct val="150000"/>
              </a:lnSpc>
              <a:spcBef>
                <a:spcPts val="0"/>
              </a:spcBef>
              <a:spcAft>
                <a:spcPts val="0"/>
              </a:spcAft>
              <a:defRPr/>
            </a:pPr>
            <a:endParaRPr lang="ru-RU" sz="2000" dirty="0">
              <a:solidFill>
                <a:schemeClr val="tx2">
                  <a:lumMod val="50000"/>
                </a:schemeClr>
              </a:solidFill>
              <a:latin typeface="Times New Roman" pitchFamily="18" charset="0"/>
              <a:cs typeface="Times New Roman" pitchFamily="18" charset="0"/>
            </a:endParaRPr>
          </a:p>
          <a:p>
            <a:pPr fontAlgn="auto">
              <a:lnSpc>
                <a:spcPct val="150000"/>
              </a:lnSpc>
              <a:spcBef>
                <a:spcPts val="0"/>
              </a:spcBef>
              <a:spcAft>
                <a:spcPts val="0"/>
              </a:spcAft>
              <a:defRPr/>
            </a:pPr>
            <a:r>
              <a:rPr lang="ru-RU" dirty="0">
                <a:solidFill>
                  <a:schemeClr val="tx2">
                    <a:lumMod val="75000"/>
                  </a:schemeClr>
                </a:solidFill>
                <a:latin typeface="Times New Roman" pitchFamily="18" charset="0"/>
                <a:cs typeface="Times New Roman" pitchFamily="18" charset="0"/>
              </a:rPr>
              <a:t/>
            </a:r>
            <a:br>
              <a:rPr lang="ru-RU" dirty="0">
                <a:solidFill>
                  <a:schemeClr val="tx2">
                    <a:lumMod val="75000"/>
                  </a:schemeClr>
                </a:solidFill>
                <a:latin typeface="Times New Roman" pitchFamily="18" charset="0"/>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pic>
        <p:nvPicPr>
          <p:cNvPr id="2052" name="Picture 4" descr="C:\Users\Ольга\Desktop\0_1021a4_6f75ecb3_XXL.jpg"/>
          <p:cNvPicPr>
            <a:picLocks noChangeAspect="1" noChangeArrowheads="1"/>
          </p:cNvPicPr>
          <p:nvPr/>
        </p:nvPicPr>
        <p:blipFill>
          <a:blip r:embed="rId2" cstate="email"/>
          <a:srcRect/>
          <a:stretch>
            <a:fillRect/>
          </a:stretch>
        </p:blipFill>
        <p:spPr bwMode="auto">
          <a:xfrm>
            <a:off x="0" y="0"/>
            <a:ext cx="9144000" cy="6858000"/>
          </a:xfrm>
          <a:prstGeom prst="rect">
            <a:avLst/>
          </a:prstGeom>
          <a:ln>
            <a:noFill/>
          </a:ln>
          <a:effectLst>
            <a:softEdge rad="112500"/>
          </a:effectLst>
        </p:spPr>
      </p:pic>
      <p:pic>
        <p:nvPicPr>
          <p:cNvPr id="2053" name="Picture 5" descr="C:\Users\Ольга\Desktop\0_1021a3_729825b7_XXL.jpg"/>
          <p:cNvPicPr>
            <a:picLocks noChangeAspect="1" noChangeArrowheads="1"/>
          </p:cNvPicPr>
          <p:nvPr/>
        </p:nvPicPr>
        <p:blipFill>
          <a:blip r:embed="rId3" cstate="email"/>
          <a:srcRect/>
          <a:stretch>
            <a:fillRect/>
          </a:stretch>
        </p:blipFill>
        <p:spPr bwMode="auto">
          <a:xfrm>
            <a:off x="0" y="3265"/>
            <a:ext cx="9144000" cy="6854735"/>
          </a:xfrm>
          <a:prstGeom prst="rect">
            <a:avLst/>
          </a:prstGeom>
          <a:ln>
            <a:noFill/>
          </a:ln>
          <a:effectLst>
            <a:softEdge rad="112500"/>
          </a:effectLst>
        </p:spPr>
      </p:pic>
      <p:pic>
        <p:nvPicPr>
          <p:cNvPr id="9" name="Picture 3" descr="C:\Users\Ольга\Desktop\0_1021b4_e0edae9_XXL.jpg"/>
          <p:cNvPicPr>
            <a:picLocks noChangeAspect="1" noChangeArrowheads="1"/>
          </p:cNvPicPr>
          <p:nvPr/>
        </p:nvPicPr>
        <p:blipFill>
          <a:blip r:embed="rId4" cstate="email"/>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3000" fill="hold"/>
                                        <p:tgtEl>
                                          <p:spTgt spid="2052"/>
                                        </p:tgtEl>
                                        <p:attrNameLst>
                                          <p:attrName>ppt_w</p:attrName>
                                        </p:attrNameLst>
                                      </p:cBhvr>
                                      <p:tavLst>
                                        <p:tav tm="0">
                                          <p:val>
                                            <p:strVal val="#ppt_w*0.70"/>
                                          </p:val>
                                        </p:tav>
                                        <p:tav tm="100000">
                                          <p:val>
                                            <p:strVal val="#ppt_w"/>
                                          </p:val>
                                        </p:tav>
                                      </p:tavLst>
                                    </p:anim>
                                    <p:anim calcmode="lin" valueType="num">
                                      <p:cBhvr>
                                        <p:cTn id="8" dur="3000" fill="hold"/>
                                        <p:tgtEl>
                                          <p:spTgt spid="2052"/>
                                        </p:tgtEl>
                                        <p:attrNameLst>
                                          <p:attrName>ppt_h</p:attrName>
                                        </p:attrNameLst>
                                      </p:cBhvr>
                                      <p:tavLst>
                                        <p:tav tm="0">
                                          <p:val>
                                            <p:strVal val="#ppt_h"/>
                                          </p:val>
                                        </p:tav>
                                        <p:tav tm="100000">
                                          <p:val>
                                            <p:strVal val="#ppt_h"/>
                                          </p:val>
                                        </p:tav>
                                      </p:tavLst>
                                    </p:anim>
                                    <p:animEffect transition="in" filter="fade">
                                      <p:cBhvr>
                                        <p:cTn id="9" dur="3000"/>
                                        <p:tgtEl>
                                          <p:spTgt spid="2052"/>
                                        </p:tgtEl>
                                      </p:cBhvr>
                                    </p:animEffect>
                                  </p:childTnLst>
                                </p:cTn>
                              </p:par>
                            </p:childTnLst>
                          </p:cTn>
                        </p:par>
                        <p:par>
                          <p:cTn id="10" fill="hold">
                            <p:stCondLst>
                              <p:cond delay="3000"/>
                            </p:stCondLst>
                            <p:childTnLst>
                              <p:par>
                                <p:cTn id="11" presetID="55" presetClass="entr" presetSubtype="0" fill="hold" nodeType="afterEffect">
                                  <p:stCondLst>
                                    <p:cond delay="200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3000" fill="hold"/>
                                        <p:tgtEl>
                                          <p:spTgt spid="2053"/>
                                        </p:tgtEl>
                                        <p:attrNameLst>
                                          <p:attrName>ppt_w</p:attrName>
                                        </p:attrNameLst>
                                      </p:cBhvr>
                                      <p:tavLst>
                                        <p:tav tm="0">
                                          <p:val>
                                            <p:strVal val="#ppt_w*0.70"/>
                                          </p:val>
                                        </p:tav>
                                        <p:tav tm="100000">
                                          <p:val>
                                            <p:strVal val="#ppt_w"/>
                                          </p:val>
                                        </p:tav>
                                      </p:tavLst>
                                    </p:anim>
                                    <p:anim calcmode="lin" valueType="num">
                                      <p:cBhvr>
                                        <p:cTn id="14" dur="3000" fill="hold"/>
                                        <p:tgtEl>
                                          <p:spTgt spid="2053"/>
                                        </p:tgtEl>
                                        <p:attrNameLst>
                                          <p:attrName>ppt_h</p:attrName>
                                        </p:attrNameLst>
                                      </p:cBhvr>
                                      <p:tavLst>
                                        <p:tav tm="0">
                                          <p:val>
                                            <p:strVal val="#ppt_h"/>
                                          </p:val>
                                        </p:tav>
                                        <p:tav tm="100000">
                                          <p:val>
                                            <p:strVal val="#ppt_h"/>
                                          </p:val>
                                        </p:tav>
                                      </p:tavLst>
                                    </p:anim>
                                    <p:animEffect transition="in" filter="fade">
                                      <p:cBhvr>
                                        <p:cTn id="15" dur="3000"/>
                                        <p:tgtEl>
                                          <p:spTgt spid="2053"/>
                                        </p:tgtEl>
                                      </p:cBhvr>
                                    </p:animEffect>
                                  </p:childTnLst>
                                </p:cTn>
                              </p:par>
                            </p:childTnLst>
                          </p:cTn>
                        </p:par>
                        <p:par>
                          <p:cTn id="16" fill="hold">
                            <p:stCondLst>
                              <p:cond delay="8000"/>
                            </p:stCondLst>
                            <p:childTnLst>
                              <p:par>
                                <p:cTn id="17" presetID="55" presetClass="entr" presetSubtype="0"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0" fill="hold"/>
                                        <p:tgtEl>
                                          <p:spTgt spid="9"/>
                                        </p:tgtEl>
                                        <p:attrNameLst>
                                          <p:attrName>ppt_w</p:attrName>
                                        </p:attrNameLst>
                                      </p:cBhvr>
                                      <p:tavLst>
                                        <p:tav tm="0">
                                          <p:val>
                                            <p:strVal val="#ppt_w*0.70"/>
                                          </p:val>
                                        </p:tav>
                                        <p:tav tm="100000">
                                          <p:val>
                                            <p:strVal val="#ppt_w"/>
                                          </p:val>
                                        </p:tav>
                                      </p:tavLst>
                                    </p:anim>
                                    <p:anim calcmode="lin" valueType="num">
                                      <p:cBhvr>
                                        <p:cTn id="20" dur="3000" fill="hold"/>
                                        <p:tgtEl>
                                          <p:spTgt spid="9"/>
                                        </p:tgtEl>
                                        <p:attrNameLst>
                                          <p:attrName>ppt_h</p:attrName>
                                        </p:attrNameLst>
                                      </p:cBhvr>
                                      <p:tavLst>
                                        <p:tav tm="0">
                                          <p:val>
                                            <p:strVal val="#ppt_h"/>
                                          </p:val>
                                        </p:tav>
                                        <p:tav tm="100000">
                                          <p:val>
                                            <p:strVal val="#ppt_h"/>
                                          </p:val>
                                        </p:tav>
                                      </p:tavLst>
                                    </p:anim>
                                    <p:animEffect transition="in" filter="fade">
                                      <p:cBhvr>
                                        <p:cTn id="2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01.ru/files/users/images/80/95/8095463193322ef39a8dffb73837f3db.jpg"/>
          <p:cNvPicPr>
            <a:picLocks noChangeAspect="1" noChangeArrowheads="1"/>
          </p:cNvPicPr>
          <p:nvPr/>
        </p:nvPicPr>
        <p:blipFill>
          <a:blip r:embed="rId2"/>
          <a:srcRect/>
          <a:stretch>
            <a:fillRect/>
          </a:stretch>
        </p:blipFill>
        <p:spPr bwMode="auto">
          <a:xfrm>
            <a:off x="500034" y="142852"/>
            <a:ext cx="7929618" cy="6572296"/>
          </a:xfrm>
          <a:prstGeom prst="rect">
            <a:avLst/>
          </a:prstGeom>
          <a:noFill/>
        </p:spPr>
      </p:pic>
    </p:spTree>
  </p:cSld>
  <p:clrMapOvr>
    <a:masterClrMapping/>
  </p:clrMapOvr>
</p:sld>
</file>

<file path=ppt/theme/theme1.xml><?xml version="1.0" encoding="utf-8"?>
<a:theme xmlns:a="http://schemas.openxmlformats.org/drawingml/2006/main" name="День Белых Журавле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День Белых Журавлей»</Template>
  <TotalTime>219</TotalTime>
  <Words>692</Words>
  <Application>Microsoft Office PowerPoint</Application>
  <PresentationFormat>Экран (4:3)</PresentationFormat>
  <Paragraphs>91</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День Белых Журавлей»</vt:lpstr>
      <vt:lpstr>«День Белых Журавлей»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Пусть  история всех нас рассудит И оценку каждому даст. Пусть о павших никто не забудет, И хоть кто-то расскажет о нас</vt:lpstr>
      <vt:lpstr>Чеченская война</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Белых Журавлей»</dc:title>
  <dc:creator>Ольга</dc:creator>
  <cp:lastModifiedBy>1</cp:lastModifiedBy>
  <cp:revision>15</cp:revision>
  <dcterms:created xsi:type="dcterms:W3CDTF">2016-11-17T20:09:33Z</dcterms:created>
  <dcterms:modified xsi:type="dcterms:W3CDTF">2020-10-22T08:40:46Z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1862727</vt:lpwstr>
  </property>
  <property fmtid="{D5CDD505-2E9C-101B-9397-08002B2CF9AE}" pid="3" name="NXPowerLiteSettings">
    <vt:lpwstr>F58002E0015000</vt:lpwstr>
  </property>
  <property fmtid="{D5CDD505-2E9C-101B-9397-08002B2CF9AE}" pid="4" name="NXPowerLiteVersion">
    <vt:lpwstr>D5.0.6</vt:lpwstr>
  </property>
</Properties>
</file>