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E9DA4E-42B7-439D-B925-98D9F76D154A}" type="datetimeFigureOut">
              <a:rPr lang="ru-RU" smtClean="0"/>
              <a:t>15.02.2025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894CE5-9238-4005-A504-9208E5C613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0.png" /><Relationship Id="rId4" Type="http://schemas.openxmlformats.org/officeDocument/2006/relationships/image" Target="../media/image9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3.png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2" y="5085184"/>
            <a:ext cx="3081234" cy="88211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Выполнила: </a:t>
            </a:r>
          </a:p>
          <a:p>
            <a:r>
              <a:rPr lang="en-US" dirty="0"/>
              <a:t>Егорова</a:t>
            </a:r>
            <a:r>
              <a:rPr lang="ru-RU" dirty="0"/>
              <a:t> Полин</a:t>
            </a:r>
            <a:r>
              <a:rPr lang="en-US"/>
              <a:t>а Андреевна.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175351" cy="3672408"/>
          </a:xfrm>
        </p:spPr>
        <p:txBody>
          <a:bodyPr/>
          <a:lstStyle/>
          <a:p>
            <a:r>
              <a:rPr lang="en-US" sz="3600" dirty="0"/>
              <a:t>Урок</a:t>
            </a:r>
            <a:r>
              <a:rPr lang="ru-RU" sz="3600" dirty="0"/>
              <a:t> на тему: </a:t>
            </a:r>
            <a:br>
              <a:rPr lang="ru-RU" sz="3600" dirty="0"/>
            </a:br>
            <a:r>
              <a:rPr lang="ru-RU" sz="3600" dirty="0"/>
              <a:t>«Решение уравнений и неравенств с помощью компьютерной графики»</a:t>
            </a:r>
          </a:p>
        </p:txBody>
      </p:sp>
    </p:spTree>
    <p:extLst>
      <p:ext uri="{BB962C8B-B14F-4D97-AF65-F5344CB8AC3E}">
        <p14:creationId xmlns:p14="http://schemas.microsoft.com/office/powerpoint/2010/main" val="3985983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39552" y="731520"/>
                <a:ext cx="8064896" cy="1545352"/>
              </a:xfrm>
            </p:spPr>
            <p:txBody>
              <a:bodyPr>
                <a:normAutofit fontScale="92500"/>
              </a:bodyPr>
              <a:lstStyle/>
              <a:p>
                <a:pPr marL="45720" indent="0">
                  <a:buNone/>
                </a:pPr>
                <a:r>
                  <a:rPr lang="ru-RU" dirty="0"/>
                  <a:t>Построим графики функций помощью </a:t>
                </a:r>
                <a:r>
                  <a:rPr lang="en-US" dirty="0"/>
                  <a:t>MAPLE</a:t>
                </a:r>
                <a:r>
                  <a:rPr lang="ru-RU" dirty="0"/>
                  <a:t>.  </a:t>
                </a:r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𝑝𝑙𝑜𝑡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{</m:t>
                      </m:r>
                      <m:d>
                        <m:dPr>
                          <m:begChr m:val="["/>
                          <m:endChr m:val="]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+17</m:t>
                              </m:r>
                            </m:e>
                          </m:rad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−7 </m:t>
                              </m:r>
                            </m:e>
                          </m:ra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4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= −1 .. 20,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𝑐𝑜𝑙𝑜𝑟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begChr m:val="["/>
                          <m:endChr m:val="]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𝑔𝑟𝑒𝑒𝑛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𝑏𝑙𝑢𝑒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  <a:p>
                <a:pPr marL="45720" indent="0">
                  <a:buNone/>
                </a:pPr>
                <a:r>
                  <a:rPr lang="ru-RU" dirty="0"/>
                  <a:t>                                              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39552" y="731520"/>
                <a:ext cx="8064896" cy="1545352"/>
              </a:xfrm>
              <a:blipFill rotWithShape="1">
                <a:blip r:embed="rId2"/>
                <a:stretch>
                  <a:fillRect l="-227" t="-23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1628800"/>
            <a:ext cx="4198912" cy="36948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08879" y="1628800"/>
                <a:ext cx="3312368" cy="5387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После того как построили графики, приступаем к нахождению ответа.</a:t>
                </a:r>
              </a:p>
              <a:p>
                <a:r>
                  <a:rPr lang="ru-RU" dirty="0"/>
                  <a:t>Как видно из построения, графики функций пересекаются в точке (8;4)</a:t>
                </a:r>
              </a:p>
              <a:p>
                <a:r>
                  <a:rPr lang="ru-RU" dirty="0"/>
                  <a:t>Нас интересуют только координаты </a:t>
                </a:r>
                <a:r>
                  <a:rPr lang="en-US" dirty="0"/>
                  <a:t>x</a:t>
                </a:r>
                <a:r>
                  <a:rPr lang="ru-RU" dirty="0"/>
                  <a:t>, следовательно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=8.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 Для того чтобы убедиться, что мы правильно нашли корень уравнений, сделаем проверку:</a:t>
                </a:r>
              </a:p>
              <a:p>
                <a:r>
                  <a:rPr lang="ru-RU" dirty="0"/>
                  <a:t>Подставляем в наше уравнение </a:t>
                </a:r>
                <a:r>
                  <a:rPr lang="en-US" dirty="0"/>
                  <a:t>x</a:t>
                </a:r>
                <a:r>
                  <a:rPr lang="ru-RU" dirty="0"/>
                  <a:t>=8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+17</m:t>
                          </m:r>
                        </m:e>
                      </m:rad>
                      <m:r>
                        <a:rPr lang="ru-RU" i="1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8−7</m:t>
                          </m:r>
                        </m:e>
                      </m:rad>
                      <m:r>
                        <a:rPr lang="ru-RU" i="1"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Отсюда следует, что корень найден верно.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8879" y="1628800"/>
                <a:ext cx="3312368" cy="5387950"/>
              </a:xfrm>
              <a:prstGeom prst="rect">
                <a:avLst/>
              </a:prstGeom>
              <a:blipFill rotWithShape="1">
                <a:blip r:embed="rId4"/>
                <a:stretch>
                  <a:fillRect l="-1471" t="-6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5576" y="6165304"/>
                <a:ext cx="15766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Ответ: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/>
                      </a:rPr>
                      <m:t>𝑥</m:t>
                    </m:r>
                    <m:r>
                      <a:rPr lang="ru-RU" i="1">
                        <a:latin typeface="Cambria Math"/>
                      </a:rPr>
                      <m:t>=8</m:t>
                    </m:r>
                  </m:oMath>
                </a14:m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6165304"/>
                <a:ext cx="157665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475" t="-9836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298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79512" y="404664"/>
                <a:ext cx="3744417" cy="6192688"/>
              </a:xfrm>
            </p:spPr>
            <p:txBody>
              <a:bodyPr>
                <a:normAutofit fontScale="92500"/>
              </a:bodyPr>
              <a:lstStyle/>
              <a:p>
                <a:pPr marL="45720" indent="0">
                  <a:buNone/>
                </a:pPr>
                <a:r>
                  <a:rPr lang="ru-RU" b="1" dirty="0"/>
                  <a:t>Задание 2.</a:t>
                </a:r>
              </a:p>
              <a:p>
                <a:pPr marL="45720" indent="0">
                  <a:buNone/>
                </a:pPr>
                <a:r>
                  <a:rPr lang="ru-RU" dirty="0"/>
                  <a:t>Решить неравенство</a:t>
                </a:r>
                <a:r>
                  <a:rPr lang="ru-RU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≥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ru-RU" dirty="0"/>
                  <a:t>.</a:t>
                </a:r>
              </a:p>
              <a:p>
                <a:pPr marL="45720" indent="0">
                  <a:buNone/>
                </a:pPr>
                <a:r>
                  <a:rPr lang="ru-RU" dirty="0"/>
                  <a:t>Решение:</a:t>
                </a:r>
              </a:p>
              <a:p>
                <a:pPr marL="45720" indent="0">
                  <a:buNone/>
                </a:pPr>
                <a:r>
                  <a:rPr lang="ru-RU" dirty="0"/>
                  <a:t>   Построим графики функций: у=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ru-RU" dirty="0"/>
                  <a:t>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у=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 – 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ru-RU" dirty="0"/>
                  <a:t>После того как построили графики, то приступаем к нахождению ответа.</a:t>
                </a:r>
              </a:p>
              <a:p>
                <a:pPr marL="45720" indent="0">
                  <a:buNone/>
                </a:pPr>
                <a:r>
                  <a:rPr lang="ru-RU" dirty="0"/>
                  <a:t>Выделим ту часть, где график левой части выше графика правой части. Построим с помощью </a:t>
                </a:r>
                <a:r>
                  <a:rPr lang="en-US" dirty="0"/>
                  <a:t>MAPLE</a:t>
                </a:r>
                <a:r>
                  <a:rPr lang="ru-RU" dirty="0"/>
                  <a:t>.  </a:t>
                </a:r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br>
                  <a:rPr lang="ru-RU" dirty="0"/>
                </a:b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  <a:p>
                <a:pPr marL="4572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79512" y="404664"/>
                <a:ext cx="3744417" cy="6192688"/>
              </a:xfrm>
              <a:blipFill rotWithShape="1">
                <a:blip r:embed="rId2"/>
                <a:stretch>
                  <a:fillRect l="-325" t="-591" r="-3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517" y="1628800"/>
            <a:ext cx="4677308" cy="4458072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3848" y="476672"/>
                <a:ext cx="583264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𝑝𝑙𝑜𝑡</m:t>
                      </m:r>
                      <m:r>
                        <a:rPr lang="ru-RU" i="1">
                          <a:latin typeface="Cambria Math"/>
                        </a:rPr>
                        <m:t>([</m:t>
                      </m:r>
                      <m:d>
                        <m:dPr>
                          <m:begChr m:val="|"/>
                          <m:endChr m:val="|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ru-RU" i="1">
                          <a:latin typeface="Cambria Math"/>
                        </a:rPr>
                        <m:t>, 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 − 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], </m:t>
                      </m:r>
                      <m:r>
                        <a:rPr lang="en-US" i="1">
                          <a:latin typeface="Cambria Math"/>
                        </a:rPr>
                        <m:t>𝑥</m:t>
                      </m:r>
                      <m:r>
                        <a:rPr lang="ru-RU" i="1">
                          <a:latin typeface="Cambria Math"/>
                        </a:rPr>
                        <m:t> = −5 .. 5, </m:t>
                      </m:r>
                      <m:r>
                        <a:rPr lang="en-US" i="1">
                          <a:latin typeface="Cambria Math"/>
                        </a:rPr>
                        <m:t>𝑐𝑜𝑙𝑜𝑟</m:t>
                      </m:r>
                      <m:r>
                        <a:rPr lang="ru-RU" i="1">
                          <a:latin typeface="Cambria Math"/>
                        </a:rPr>
                        <m:t> = [</m:t>
                      </m:r>
                      <m:r>
                        <a:rPr lang="en-US" i="1">
                          <a:latin typeface="Cambria Math"/>
                        </a:rPr>
                        <m:t>𝑟𝑒𝑑</m:t>
                      </m:r>
                      <m:r>
                        <a:rPr lang="ru-RU" i="1">
                          <a:latin typeface="Cambria Math"/>
                        </a:rPr>
                        <m:t>, </m:t>
                      </m:r>
                      <m:r>
                        <a:rPr lang="en-US" i="1">
                          <a:latin typeface="Cambria Math"/>
                        </a:rPr>
                        <m:t>𝑏𝑙𝑢𝑒</m:t>
                      </m:r>
                      <m:r>
                        <a:rPr lang="ru-RU" i="1">
                          <a:latin typeface="Cambria Math"/>
                        </a:rPr>
                        <m:t>])</m:t>
                      </m:r>
                    </m:oMath>
                  </m:oMathPara>
                </a14:m>
                <a:endParaRPr lang="ru-RU" dirty="0"/>
              </a:p>
              <a:p>
                <a:pPr marL="45720" indent="0">
                  <a:buNone/>
                </a:pPr>
                <a:r>
                  <a:rPr lang="ru-RU" dirty="0"/>
                  <a:t>Как видно из построения, график левой части выше графика  правой части только в одном случае: [0,2]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76672"/>
                <a:ext cx="5832647" cy="1200329"/>
              </a:xfrm>
              <a:prstGeom prst="rect">
                <a:avLst/>
              </a:prstGeom>
              <a:blipFill rotWithShape="1">
                <a:blip r:embed="rId4"/>
                <a:stretch>
                  <a:fillRect l="-105" r="-1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372200" y="6130170"/>
            <a:ext cx="1492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Ответ: [0,2]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184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3888432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Заключение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196752"/>
            <a:ext cx="6912768" cy="475252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  Мы рассмотрели графический метод решения уравнений и неравенств. Рассмотрели конкретные примеры, при решении  которых использовали некоторые свойства функций.</a:t>
            </a:r>
          </a:p>
          <a:p>
            <a:pPr marL="45720" indent="0">
              <a:buNone/>
            </a:pPr>
            <a:r>
              <a:rPr lang="ru-RU" dirty="0"/>
              <a:t>   Иногда при графическом решении некоторых уравнений и неравенств корни определяются только приближённо в силу того, что невозможно с высокой точностью построить график функции, измерить абсциссы или ординаты точек пересечения графика с осями координат или с другими графиками. Но точность, которую нам дает графический метод практически всегда зачастую вполне достаточно для практических нужд. </a:t>
            </a:r>
          </a:p>
          <a:p>
            <a:pPr marL="45720" indent="0">
              <a:buNone/>
            </a:pPr>
            <a:r>
              <a:rPr lang="ru-RU" dirty="0"/>
              <a:t>   Также возможности 21 века позволяют нам строить графики с помощью программ, пример таких программ мы рассмотрели.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962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3560183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Введение: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916832"/>
            <a:ext cx="6264696" cy="4089608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Тема «Уравнения и неравенства» занимает важное место в школьном курсе алгебры. Это связано с тем, что уравнения и неравенства широко используются в различных разделах математики, в решении важных прикладных задач.</a:t>
            </a:r>
          </a:p>
          <a:p>
            <a:pPr marL="45720" indent="0">
              <a:buNone/>
            </a:pPr>
            <a:r>
              <a:rPr lang="ru-RU" dirty="0"/>
              <a:t>В школе изучаются много способов решений уравнений и неравенств, но более важные, это аналитический и графический. </a:t>
            </a:r>
          </a:p>
          <a:p>
            <a:pPr marL="4572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88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fontAlgn="base">
              <a:buNone/>
            </a:pPr>
            <a:r>
              <a:rPr lang="ru-RU" dirty="0"/>
              <a:t>Готовя данную работу, я ставил цель более глубокого изучения этой темы, выявления наиболее рационального решения, быстро приводящего к ответу. На мой взгляд графический метод является удобным и быстрым способом решения уравнений и неравенств.</a:t>
            </a:r>
          </a:p>
          <a:p>
            <a:pPr marL="45720" indent="0" fontAlgn="base">
              <a:buNone/>
            </a:pPr>
            <a:r>
              <a:rPr lang="ru-RU" dirty="0"/>
              <a:t>В моём дипломе рассмотрены часто встречающиеся типы уравнений и неравенств.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015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1" y="260648"/>
            <a:ext cx="5616624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Основные понятия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556792"/>
            <a:ext cx="6400800" cy="403244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    Уравнение – два выражения, соединенные знаком равенства; в эти выражения входят одна или несколько переменных , называемых неизвестным. </a:t>
            </a:r>
          </a:p>
          <a:p>
            <a:pPr marL="45720" indent="0">
              <a:buNone/>
            </a:pPr>
            <a:r>
              <a:rPr lang="ru-RU" dirty="0"/>
              <a:t>    Решить уравнение- значит найти все те значения неизвестных (корни или решения уравнения), при которых оно обращается в верное равенство, или установить, что таких значений нет.</a:t>
            </a:r>
          </a:p>
          <a:p>
            <a:pPr marL="45720" indent="0">
              <a:buNone/>
            </a:pPr>
            <a:r>
              <a:rPr lang="ru-RU" dirty="0"/>
              <a:t>    Корень уравнения – это число, при подстановке которого в уравнение получается верное числовое равенство.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754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857720"/>
              </a:xfrm>
            </p:spPr>
            <p:txBody>
              <a:bodyPr>
                <a:normAutofit/>
              </a:bodyPr>
              <a:lstStyle/>
              <a:p>
                <a:r>
                  <a:rPr lang="ru-RU" dirty="0"/>
                  <a:t>Неравенство- два числа или два выражения ( числовые или буквенные), соединенные одним из знаком: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&gt;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больше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, &lt;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меньше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, ≥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больше или равно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, ≤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 меньше или равно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dirty="0"/>
              </a:p>
              <a:p>
                <a:r>
                  <a:rPr lang="ru-RU" dirty="0"/>
                  <a:t>Решить неравенство. Содержащее неизвестные, значит указать множество, к которому должны принадлежать значения неизвестных величин, чтобы неравенство было верным, или доказать, что таких значений нет. </a:t>
                </a:r>
              </a:p>
              <a:p>
                <a:r>
                  <a:rPr lang="ru-RU" i="1" dirty="0"/>
                  <a:t>Функция </a:t>
                </a:r>
                <a:r>
                  <a:rPr lang="ru-RU" dirty="0"/>
                  <a:t>– одно из основных понятий математики, выражающее зависимость одних переменных величин от других. 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143000" y="731520"/>
                <a:ext cx="6400800" cy="4857720"/>
              </a:xfrm>
              <a:blipFill rotWithShape="1">
                <a:blip r:embed="rId2"/>
                <a:stretch>
                  <a:fillRect l="-1143" t="-2635" r="-1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420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404664"/>
            <a:ext cx="5832648" cy="151216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графически решить уравнение</a:t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47864" y="1988840"/>
            <a:ext cx="5817346" cy="453650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Алгоритм решения:</a:t>
            </a:r>
          </a:p>
          <a:p>
            <a:pPr marL="45720" indent="0">
              <a:buNone/>
            </a:pPr>
            <a:r>
              <a:rPr lang="ru-RU" dirty="0"/>
              <a:t>1.Надо преобразовать уравнение так (если оно сразу же не представлено в преобразованном виде), чтобы слева и справа от знака равенства стояли выражения, для которых легко можно нарисовать графики функций.</a:t>
            </a:r>
          </a:p>
          <a:p>
            <a:pPr marL="45720" indent="0">
              <a:buNone/>
            </a:pPr>
            <a:r>
              <a:rPr lang="ru-RU" dirty="0"/>
              <a:t> 2.Графическим решением уравнения являются абсциссы точек пересечения графиков построенных функций. Графики могут пересекаться в нескольких точках, в одной точке или вообще не пересекаться. Значит уравнение может иметь несколько корней, один корень или не иметь корней.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3080342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650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/>
              <a:t>   </a:t>
            </a:r>
            <a:r>
              <a:rPr lang="ru-RU" dirty="0"/>
              <a:t>Так как моя тема: «Решение уравнений и неравенств с помощью компьютерной графики», то их решение можно рассмотреть с помощью систем компьютерной алгебры.</a:t>
            </a:r>
          </a:p>
          <a:p>
            <a:pPr marL="45720" indent="0">
              <a:buNone/>
            </a:pPr>
            <a:r>
              <a:rPr lang="en-US" dirty="0"/>
              <a:t>   </a:t>
            </a:r>
            <a:r>
              <a:rPr lang="ru-RU" dirty="0"/>
              <a:t>За последнее время ученые разработали множество различных программ для построения графиков функций. В своей работе я рассмотрела один из самых распространенных программных пакетов, а именно </a:t>
            </a:r>
            <a:r>
              <a:rPr lang="en-US" dirty="0"/>
              <a:t>MAPLE.</a:t>
            </a:r>
            <a:endParaRPr lang="ru-RU" dirty="0"/>
          </a:p>
        </p:txBody>
      </p:sp>
      <p:sp>
        <p:nvSpPr>
          <p:cNvPr id="4" name="AutoShape 4" descr="MATLAB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979336"/>
            <a:ext cx="2257425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33056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71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2952328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MAPLE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340768"/>
            <a:ext cx="6400800" cy="465710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/>
              <a:t>MAPLE – </a:t>
            </a:r>
            <a:r>
              <a:rPr lang="ru-RU" dirty="0"/>
              <a:t>это пакет для аналитических вычислений на компьютере, содержащий более двух тысяч команд, которые позволят решать задачи алгебры, геометрии, математического анализа, дифференциальных уравнений, статистики, математической физики.</a:t>
            </a:r>
          </a:p>
          <a:p>
            <a:pPr marL="45720" indent="0">
              <a:buNone/>
            </a:pPr>
            <a:r>
              <a:rPr lang="ru-RU" dirty="0"/>
              <a:t>Основными объектами являются формулы и действия с ними. </a:t>
            </a:r>
          </a:p>
          <a:p>
            <a:pPr marL="45720" indent="0">
              <a:buNone/>
            </a:pPr>
            <a:r>
              <a:rPr lang="ru-RU" dirty="0"/>
              <a:t>Работа в </a:t>
            </a:r>
            <a:r>
              <a:rPr lang="en-US" dirty="0"/>
              <a:t>MAPLE</a:t>
            </a:r>
            <a:r>
              <a:rPr lang="ru-RU" dirty="0"/>
              <a:t>  проходит в режиме сессии – пользователь вводит предложения (команды, выражения, процедуры), которые </a:t>
            </a:r>
          </a:p>
          <a:p>
            <a:pPr marL="45720" indent="0">
              <a:buNone/>
            </a:pPr>
            <a:r>
              <a:rPr lang="ru-RU" dirty="0"/>
              <a:t>воспринимаются условно и обрабатываются </a:t>
            </a:r>
            <a:r>
              <a:rPr lang="en-US" dirty="0"/>
              <a:t>MAPLE</a:t>
            </a:r>
            <a:r>
              <a:rPr lang="ru-RU" dirty="0"/>
              <a:t>.</a:t>
            </a:r>
          </a:p>
        </p:txBody>
      </p:sp>
      <p:pic>
        <p:nvPicPr>
          <p:cNvPr id="4" name="Picture 2" descr="Maplesoft Maple 2017.1 скачать | mac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933056"/>
            <a:ext cx="259228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978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560840" cy="1143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>
                <a:effectLst/>
              </a:rPr>
              <a:t>Реализация в программе </a:t>
            </a:r>
            <a:r>
              <a:rPr lang="en-US" sz="4000" dirty="0">
                <a:effectLst/>
              </a:rPr>
              <a:t>MAPLE</a:t>
            </a:r>
            <a:r>
              <a:rPr lang="ru-RU" sz="4000" dirty="0">
                <a:effectLst/>
              </a:rPr>
              <a:t>:</a:t>
            </a:r>
            <a:br>
              <a:rPr lang="ru-RU" dirty="0">
                <a:effectLst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1412776"/>
                <a:ext cx="8136904" cy="5040560"/>
              </a:xfrm>
            </p:spPr>
            <p:txBody>
              <a:bodyPr>
                <a:normAutofit fontScale="85000" lnSpcReduction="20000"/>
              </a:bodyPr>
              <a:lstStyle/>
              <a:p>
                <a:pPr marL="45720" indent="0">
                  <a:buNone/>
                </a:pPr>
                <a:r>
                  <a:rPr lang="ru-RU" b="1" dirty="0"/>
                  <a:t>Задание 1.</a:t>
                </a:r>
              </a:p>
              <a:p>
                <a:pPr marL="45720" indent="0">
                  <a:buNone/>
                </a:pPr>
                <a:r>
                  <a:rPr lang="ru-RU" dirty="0"/>
                  <a:t>Решить уравнение:.</a:t>
                </a: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+17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ru-RU" dirty="0"/>
                  <a:t>;</a:t>
                </a:r>
              </a:p>
              <a:p>
                <a:pPr marL="45720" indent="0">
                  <a:buNone/>
                </a:pPr>
                <a:r>
                  <a:rPr lang="ru-RU" b="1" dirty="0"/>
                  <a:t>Решение:</a:t>
                </a:r>
              </a:p>
              <a:p>
                <a:pPr marL="45720" indent="0">
                  <a:buNone/>
                </a:pPr>
                <a:r>
                  <a:rPr lang="ru-RU" dirty="0"/>
                  <a:t>При решении иррациональных уравнений, в первую очередь необходимо найти ОДЗ: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+17≥0,</m:t>
                            </m:r>
                          </m:e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−7≥0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/>
                  <a:t>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≥−17,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≥7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dirty="0"/>
                  <a:t>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≥7</m:t>
                    </m:r>
                  </m:oMath>
                </a14:m>
                <a:r>
                  <a:rPr lang="ru-RU" dirty="0"/>
                  <a:t>.</a:t>
                </a:r>
              </a:p>
              <a:p>
                <a:pPr marL="45720" indent="0">
                  <a:buNone/>
                </a:pPr>
                <a:r>
                  <a:rPr lang="ru-RU" dirty="0"/>
                  <a:t>Для того чтобы решить данное уравнение графическим способом, нужно построить графики левой и правой частей. Корнями этого уравнения будут являться абсциссы точек пересечения данных графиков.</a:t>
                </a:r>
              </a:p>
              <a:p>
                <a:pPr marL="45720" indent="0">
                  <a:buNone/>
                </a:pPr>
                <a:r>
                  <a:rPr lang="ru-RU" dirty="0"/>
                  <a:t>Построим графики функций: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+17</m:t>
                        </m:r>
                      </m:e>
                    </m:rad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−7 </m:t>
                        </m:r>
                      </m:e>
                    </m:rad>
                  </m:oMath>
                </a14:m>
                <a:r>
                  <a:rPr lang="ru-RU" dirty="0"/>
                  <a:t> и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ru-RU" dirty="0"/>
                  <a:t>, но для начала выясним, является ли функция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 возрастающей или убывающей. Для этого найдем ее производную:</a:t>
                </a:r>
              </a:p>
              <a:p>
                <a:pPr marL="4572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+17</m:t>
                            </m:r>
                          </m:e>
                        </m:rad>
                      </m:den>
                    </m:f>
                    <m:r>
                      <a:rPr lang="ru-RU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rad>
                      </m:den>
                    </m:f>
                  </m:oMath>
                </a14:m>
                <a:r>
                  <a:rPr lang="ru-RU" dirty="0"/>
                  <a:t> .</a:t>
                </a:r>
              </a:p>
              <a:p>
                <a:pPr marL="45720" indent="0">
                  <a:buNone/>
                </a:pPr>
                <a:r>
                  <a:rPr lang="ru-RU" dirty="0"/>
                  <a:t>Производная всегда будет отрицательной, т.к. х принимает значения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[7;+</m:t>
                    </m:r>
                    <m:r>
                      <a:rPr lang="ru-RU">
                        <a:latin typeface="Cambria Math" panose="02040503050406030204" pitchFamily="18" charset="0"/>
                      </a:rPr>
                      <m:t>∞)</m:t>
                    </m:r>
                  </m:oMath>
                </a14:m>
                <a:r>
                  <a:rPr lang="ru-RU" dirty="0"/>
                  <a:t>. Отсюда следует, что функция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/>
                  <a:t> является убывающей.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1412776"/>
                <a:ext cx="8136904" cy="5040560"/>
              </a:xfrm>
              <a:blipFill rotWithShape="1">
                <a:blip r:embed="rId2"/>
                <a:stretch>
                  <a:fillRect l="-150" t="-1814" r="-1199" b="-3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8154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129</TotalTime>
  <Words>859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Урок на тему:  «Решение уравнений и неравенств с помощью компьютерной графики»</vt:lpstr>
      <vt:lpstr>Введение: </vt:lpstr>
      <vt:lpstr>Презентация PowerPoint</vt:lpstr>
      <vt:lpstr>Основные понятия </vt:lpstr>
      <vt:lpstr>Презентация PowerPoint</vt:lpstr>
      <vt:lpstr>Как графически решить уравнение </vt:lpstr>
      <vt:lpstr>Презентация PowerPoint</vt:lpstr>
      <vt:lpstr>MAPLE</vt:lpstr>
      <vt:lpstr>Реализация в программе MAPLE: </vt:lpstr>
      <vt:lpstr>Презентация PowerPoint</vt:lpstr>
      <vt:lpstr>Презентация PowerPoint</vt:lpstr>
      <vt:lpstr>Заключение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polinakorleva@yandex.ru</cp:lastModifiedBy>
  <cp:revision>13</cp:revision>
  <dcterms:created xsi:type="dcterms:W3CDTF">2021-05-20T12:44:18Z</dcterms:created>
  <dcterms:modified xsi:type="dcterms:W3CDTF">2025-02-14T21:59:17Z</dcterms:modified>
</cp:coreProperties>
</file>