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56" r:id="rId12"/>
    <p:sldId id="264" r:id="rId13"/>
    <p:sldId id="289" r:id="rId14"/>
    <p:sldId id="290" r:id="rId15"/>
    <p:sldId id="276" r:id="rId16"/>
    <p:sldId id="287" r:id="rId17"/>
    <p:sldId id="259" r:id="rId18"/>
    <p:sldId id="260" r:id="rId19"/>
    <p:sldId id="261" r:id="rId20"/>
    <p:sldId id="288" r:id="rId21"/>
    <p:sldId id="265" r:id="rId22"/>
    <p:sldId id="263" r:id="rId23"/>
    <p:sldId id="275" r:id="rId24"/>
    <p:sldId id="266" r:id="rId25"/>
    <p:sldId id="267" r:id="rId26"/>
    <p:sldId id="268" r:id="rId27"/>
    <p:sldId id="269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34" autoAdjust="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2DE4-2141-4038-8AEF-BAF4B631071F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F52C8-7175-45A6-9529-40081120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5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52C8-7175-45A6-9529-4008112064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01D6A8-7823-4142-9FC9-F03DD72288A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043EAE-B27C-4342-8A1B-3BF246762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27849"/>
            <a:ext cx="7406640" cy="24208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аше мнение , что распад Древнерусского государства в 12 веке был неизбежен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680" y="2996952"/>
            <a:ext cx="7406640" cy="1667809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    РЕПУБСКЛИА</a:t>
            </a: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365246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Новгородская </a:t>
            </a:r>
            <a:b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157192"/>
            <a:ext cx="7233712" cy="528464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4" name="Picture 4" descr="http://www.russiancity.ru/pictures/nov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254" y="2348880"/>
            <a:ext cx="2457450" cy="3000376"/>
          </a:xfrm>
          <a:prstGeom prst="rect">
            <a:avLst/>
          </a:prstGeom>
          <a:noFill/>
        </p:spPr>
      </p:pic>
      <p:pic>
        <p:nvPicPr>
          <p:cNvPr id="20486" name="Picture 6" descr="http://www.fortuna-travel.ru/html/images/rus-valday_clip_image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795" y="771479"/>
            <a:ext cx="4877720" cy="3616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28324" y="5531396"/>
            <a:ext cx="1557310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Новгорода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0333" y="237166"/>
            <a:ext cx="2714644" cy="554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Новгородский Кремль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07" y="4544216"/>
            <a:ext cx="6569459" cy="19743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Новгородская республика- русское средневековое государство, существовавшее с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1136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1478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Современники называли его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« Господин Великий Новгород»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3588"/>
            <a:ext cx="9144000" cy="565441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Республика-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форма государственного правления, при котором верховная власть принадлежит выборным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лицам.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365246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Новгородская </a:t>
            </a:r>
            <a:b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157192"/>
            <a:ext cx="7233712" cy="528464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136904" cy="445082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/>
              </a:rPr>
              <a:t>Почему </a:t>
            </a:r>
            <a:r>
              <a:rPr lang="ru-RU" b="1" i="1" dirty="0" smtClean="0">
                <a:effectLst/>
              </a:rPr>
              <a:t>в Новгородской земле, в отличии от других русских земель, сложилась республиканская система управления?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350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848872" cy="518457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effectLst/>
              </a:rPr>
              <a:t>   План</a:t>
            </a:r>
            <a:r>
              <a:rPr lang="ru-RU" sz="6000" b="1" i="1" dirty="0" smtClean="0">
                <a:effectLst/>
              </a:rPr>
              <a:t>:</a:t>
            </a: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1.Территория 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Новгородской земли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2.Занятие новгородцев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3.Основные категории населения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4.Политические особенности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5. Культура</a:t>
            </a:r>
            <a:r>
              <a:rPr lang="ru-RU" b="1" i="1" dirty="0" smtClean="0">
                <a:effectLst/>
              </a:rPr>
              <a:t/>
            </a:r>
            <a:br>
              <a:rPr lang="ru-RU" b="1" i="1" dirty="0" smtClean="0">
                <a:effectLst/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74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hram-troicy.prihod.ru/users/67/1167/editor_files/image/254_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1426"/>
            <a:ext cx="6184655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85397" y="2924944"/>
            <a:ext cx="2395158" cy="2959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itchFamily="18" charset="0"/>
              </a:rPr>
              <a:t>Карта «феодальной раздробленности Руси в Х</a:t>
            </a:r>
            <a:r>
              <a:rPr lang="en-US" sz="2600" dirty="0" smtClean="0">
                <a:latin typeface="Times New Roman" panose="02020603050405020304" pitchFamily="18" charset="0"/>
                <a:cs typeface="Times New Roman" pitchFamily="18" charset="0"/>
              </a:rPr>
              <a:t>II-XIII</a:t>
            </a:r>
            <a:r>
              <a:rPr lang="ru-RU" sz="2600" dirty="0" smtClean="0">
                <a:latin typeface="Times New Roman" panose="02020603050405020304" pitchFamily="18" charset="0"/>
                <a:cs typeface="Times New Roman" pitchFamily="18" charset="0"/>
              </a:rPr>
              <a:t> вв.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80113" y="2348880"/>
            <a:ext cx="3384376" cy="4392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Новгородская земля расположена на северо-западе Руси, 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Финского залива до Уральских гор, от Северного ледовитого океана до верховьев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Волги,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т.е. весь север Европейской части современной России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9" y="0"/>
            <a:ext cx="52177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-468560" y="579445"/>
            <a:ext cx="4900618" cy="3992563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занятия: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животноводство, огородничество, охота, в т.ч. на пушного зверя, рыболовство,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ремёсла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бортничество, собирательство,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торговля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т.ч. с иностранными странами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s019.radikal.ru/i634/1303/1c/5d31934e0e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150" y="3718533"/>
            <a:ext cx="223801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www.rusizn.ru/images/ist/ist30/30_06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8194" y="140967"/>
            <a:ext cx="2671966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0" name="Picture 8" descr="http://f.mypage.ru/ac5f3f70a466c40e1d48cb31935f4bb0_94f413aee27f793e59cb286c9e15772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372103"/>
            <a:ext cx="3012291" cy="220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2" name="Picture 10" descr="http://www.xlegio.ru/netcat_files/Image/fleet/NovgorodskoeVesse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57" y="4537261"/>
            <a:ext cx="2456535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4" name="Picture 12" descr="http://www.newizv.ru/images/photos/other/20110807215040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7352" y="2635393"/>
            <a:ext cx="2256831" cy="1444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27849"/>
            <a:ext cx="7406640" cy="24208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слабление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обороноспособности – одно из отрицательных последствий государственной раздробленности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9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5976" y="404664"/>
            <a:ext cx="432048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Новгородская торговля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х</a:t>
            </a:r>
            <a:r>
              <a:rPr lang="ru-RU" sz="2000" b="1" i="1" dirty="0" smtClean="0">
                <a:solidFill>
                  <a:schemeClr val="tx1"/>
                </a:solidFill>
              </a:rPr>
              <a:t>удожник Н. Ф. Некрасов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6" name="shum-tolpy_-bazar_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0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univers.ru/upload/iblock/e3f/Veche_4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49511"/>
            <a:ext cx="9144000" cy="692028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188640"/>
            <a:ext cx="432048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Новгородское вече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х</a:t>
            </a:r>
            <a:r>
              <a:rPr lang="ru-RU" sz="2000" b="1" i="1" dirty="0" smtClean="0">
                <a:solidFill>
                  <a:schemeClr val="tx1"/>
                </a:solidFill>
              </a:rPr>
              <a:t>удожник А. М. Васнецов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2" name="church-bell-bells-ringing-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8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954661" y="181035"/>
            <a:ext cx="4357718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Управление в Новгороде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9718" y="770959"/>
            <a:ext cx="3929090" cy="571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народное собрание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0306" y="1087488"/>
            <a:ext cx="1754016" cy="3463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9512" y="4590814"/>
            <a:ext cx="2678546" cy="18573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Князь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оеначальник, судебный арбитр совместно с посадником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66045" y="1449047"/>
            <a:ext cx="615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817616" y="2096358"/>
            <a:ext cx="2928958" cy="19288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Посадник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лава города, вел дипломатические переговоры; суд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81506" y="1409217"/>
            <a:ext cx="507451" cy="2233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824022" y="3751272"/>
            <a:ext cx="2286016" cy="3143272"/>
          </a:xfrm>
          <a:prstGeom prst="roundRect">
            <a:avLst>
              <a:gd name="adj" fmla="val 286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Тысяцкий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обирал налоги,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озглавлял ополчение, защищал интересы купцов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203249" y="1125272"/>
            <a:ext cx="634932" cy="32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838181" y="465872"/>
            <a:ext cx="2143140" cy="27860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Владыка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лава городской церкви, хранил казну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lemur59.ru/sites/default/files/images/%D0%B2%D0%BE%D0%B8%D0%BD%D1%8B%20%D0%BD%D0%BE%D0%B2%D0%B3%D0%BE%D1%80%D0%BE%D0%B4%D0%B0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0838" y="3559779"/>
            <a:ext cx="1293752" cy="30015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20888"/>
            <a:ext cx="7498080" cy="351472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effectLst/>
              </a:rPr>
              <a:t>Почему </a:t>
            </a:r>
            <a:r>
              <a:rPr lang="ru-RU" b="1" u="sng" dirty="0">
                <a:effectLst/>
              </a:rPr>
              <a:t>Новгородское княжество называют республикой</a:t>
            </a:r>
            <a:r>
              <a:rPr lang="ru-RU" b="1" u="sng" dirty="0" smtClean="0">
                <a:effectLst/>
              </a:rPr>
              <a:t>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0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apologetik.ru/wp-content/uploads/2010/08/%D0%B4%D0%B2%D0%B0-%D0%BA%D0%BE%D0%BB%D0%BE%D0%BA%D0%BE%D0%BB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122142"/>
            <a:ext cx="7920880" cy="4735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5702673" cy="212214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Новгородская республика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боярская республика с системой городского (вечевого) самоуправления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3" y="373584"/>
            <a:ext cx="3125337" cy="33843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новгородской культуры</a:t>
            </a:r>
            <a:endParaRPr lang="ru-RU" sz="3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900igr.net/datas/istorija/Rukopisnye-knigi-Drevnej-Rusi/0029-029-Sofijskij-sobor-v-novgor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276872"/>
            <a:ext cx="6048672" cy="437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 descr="http://900igr.net/datas/istorija/Vremena-Drevnej-Rusi/0016-016-Novgorodskij-Kre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68760"/>
            <a:ext cx="6492214" cy="486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Picture 2" descr="http://ic.pics.livejournal.com/byslaikyr/47706181/227293/22729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028" y="2314574"/>
            <a:ext cx="5715000" cy="454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stat17.privet.ru/lr/0929719c01c12104706946ea690ecf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38" y="849846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s://encrypted-tbn3.gstatic.com/images?q=tbn:ANd9GcRvjNIRb864YXRgXdEtBGcF-g96yp4upwh_Pk_n81kLUzvtEvBeY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327" y="4179099"/>
            <a:ext cx="2114550" cy="2162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8270" y="3228845"/>
            <a:ext cx="2486036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33488"/>
            <a:ext cx="7498080" cy="5026888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Домашнее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/>
              </a:rPr>
              <a:t>задание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: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параграф 14;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Написать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на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«Новгород глазами иностранного купца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27849"/>
            <a:ext cx="7406640" cy="24208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севолод Большое Гнездо получил свое прозвище из-за того, что имел большую семью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27849"/>
            <a:ext cx="7406640" cy="24208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ород Москва впервые упоминается в летописи в 1280 году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88111"/>
            <a:ext cx="7406640" cy="16678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тдельным княжеством легче и удобнее управлять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88111"/>
            <a:ext cx="7406640" cy="166780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аздробленность мешала экономическому и культурному подъему отдельных княжеств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406640" cy="166780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трицательным последствием государственной раздробленности были продолжающиеся междоусобные войны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406640" cy="166780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аже в условиях государственной раздробленности сохранилось единство православной церкви на Руси и культурное единство Руси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7406640" cy="17526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Да-1                                                         Нет-0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406640" cy="1667809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    Новгород</a:t>
            </a: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362</TotalTime>
  <Words>325</Words>
  <Application>Microsoft Office PowerPoint</Application>
  <PresentationFormat>Экран (4:3)</PresentationFormat>
  <Paragraphs>55</Paragraphs>
  <Slides>28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Наше мнение , что распад Древнерусского государства в 12 веке был неизбежен</vt:lpstr>
      <vt:lpstr>Ослабление обороноспособности – одно из отрицательных последствий государственной раздробленности</vt:lpstr>
      <vt:lpstr>Всеволод Большое Гнездо получил свое прозвище из-за того, что имел большую семью</vt:lpstr>
      <vt:lpstr>Город Москва впервые упоминается в летописи в 1280 году</vt:lpstr>
      <vt:lpstr>Отдельным княжеством легче и удобнее управлять</vt:lpstr>
      <vt:lpstr>Раздробленность мешала экономическому и культурному подъему отдельных княжеств</vt:lpstr>
      <vt:lpstr>Отрицательным последствием государственной раздробленности были продолжающиеся междоусобные войны</vt:lpstr>
      <vt:lpstr>Даже в условиях государственной раздробленности сохранилось единство православной церкви на Руси и культурное единство Руси </vt:lpstr>
      <vt:lpstr>    Новгород</vt:lpstr>
      <vt:lpstr>    РЕПУБСКЛИА</vt:lpstr>
      <vt:lpstr> Новгородская  республика</vt:lpstr>
      <vt:lpstr>Презентация PowerPoint</vt:lpstr>
      <vt:lpstr>Республика- это форма государственного правления, при котором верховная власть принадлежит выборным лицам.</vt:lpstr>
      <vt:lpstr> Новгородская  республика</vt:lpstr>
      <vt:lpstr>Почему в Новгородской земле, в отличии от других русских земель, сложилась республиканская система управления?</vt:lpstr>
      <vt:lpstr>   План: 1.Территория  Новгородской земли  2.Занятие новгородцев  3.Основные категории населения  4.Политические особенности  5. Культура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Новгородское княжество называют республикой? </vt:lpstr>
      <vt:lpstr>Презентация PowerPoint</vt:lpstr>
      <vt:lpstr>Особенности новгородской культуры</vt:lpstr>
      <vt:lpstr>Презентация PowerPoint</vt:lpstr>
      <vt:lpstr>Презентация PowerPoint</vt:lpstr>
      <vt:lpstr>Домашнее задание :   Прочитайте параграф 14;  Написать сочинение на тему:  «Новгород глазами иностранного купца»; 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 по § 15</dc:title>
  <dc:creator>Григорьевы</dc:creator>
  <cp:lastModifiedBy>Пользователь Windows</cp:lastModifiedBy>
  <cp:revision>44</cp:revision>
  <dcterms:created xsi:type="dcterms:W3CDTF">2014-02-27T16:46:19Z</dcterms:created>
  <dcterms:modified xsi:type="dcterms:W3CDTF">2022-03-13T09:47:29Z</dcterms:modified>
</cp:coreProperties>
</file>