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300" r:id="rId2"/>
    <p:sldId id="271" r:id="rId3"/>
    <p:sldId id="297" r:id="rId4"/>
    <p:sldId id="298" r:id="rId5"/>
    <p:sldId id="256" r:id="rId6"/>
    <p:sldId id="260" r:id="rId7"/>
    <p:sldId id="261" r:id="rId8"/>
    <p:sldId id="293" r:id="rId9"/>
    <p:sldId id="276" r:id="rId10"/>
    <p:sldId id="294" r:id="rId11"/>
    <p:sldId id="262" r:id="rId12"/>
    <p:sldId id="295" r:id="rId13"/>
    <p:sldId id="259" r:id="rId14"/>
    <p:sldId id="274" r:id="rId15"/>
    <p:sldId id="257" r:id="rId16"/>
    <p:sldId id="279" r:id="rId17"/>
    <p:sldId id="302" r:id="rId18"/>
    <p:sldId id="304" r:id="rId19"/>
    <p:sldId id="299" r:id="rId20"/>
    <p:sldId id="303" r:id="rId21"/>
    <p:sldId id="270" r:id="rId22"/>
    <p:sldId id="292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42" d="100"/>
          <a:sy n="42" d="100"/>
        </p:scale>
        <p:origin x="68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 descr="1465376982_17.png"/>
          <p:cNvPicPr>
            <a:picLocks noChangeAspect="1"/>
          </p:cNvPicPr>
          <p:nvPr/>
        </p:nvPicPr>
        <p:blipFill>
          <a:blip r:embed="rId2" cstate="print"/>
          <a:srcRect l="17649"/>
          <a:stretch>
            <a:fillRect/>
          </a:stretch>
        </p:blipFill>
        <p:spPr>
          <a:xfrm>
            <a:off x="142844" y="190478"/>
            <a:ext cx="1857388" cy="6477045"/>
          </a:xfrm>
          <a:prstGeom prst="rect">
            <a:avLst/>
          </a:prstGeom>
        </p:spPr>
      </p:pic>
      <p:pic>
        <p:nvPicPr>
          <p:cNvPr id="9" name="Рисунок 8" descr="1954441_3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91500" y="5588000"/>
            <a:ext cx="952500" cy="1270000"/>
          </a:xfrm>
          <a:prstGeom prst="rect">
            <a:avLst/>
          </a:prstGeom>
        </p:spPr>
      </p:pic>
      <p:pic>
        <p:nvPicPr>
          <p:cNvPr id="10" name="Рисунок 9" descr="egeh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72442" y="0"/>
            <a:ext cx="1071559" cy="128154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42844" y="190478"/>
            <a:ext cx="8858312" cy="6477045"/>
          </a:xfrm>
          <a:prstGeom prst="round2Diag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 descr="egeh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072442" y="0"/>
            <a:ext cx="1071559" cy="128154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1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17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0\Downloads\20190204_1047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285728"/>
            <a:ext cx="3940043" cy="578647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33469" y="1844824"/>
            <a:ext cx="4680520" cy="29238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Яковлева Анна Владимировна, </a:t>
            </a:r>
          </a:p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учитель </a:t>
            </a:r>
            <a:r>
              <a:rPr lang="ru-RU" sz="2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истории</a:t>
            </a:r>
            <a:endParaRPr lang="ru-RU" sz="2800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2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МОУ ООШ  №1 </a:t>
            </a:r>
            <a:r>
              <a:rPr lang="ru-RU" sz="2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п. Спирово, образование высшее, закончила ТвГУ в 2014 году</a:t>
            </a:r>
            <a:r>
              <a:rPr lang="ru-RU" sz="2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2800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slide-13.jpg"/>
          <p:cNvPicPr>
            <a:picLocks noChangeAspect="1"/>
          </p:cNvPicPr>
          <p:nvPr/>
        </p:nvPicPr>
        <p:blipFill>
          <a:blip r:embed="rId2" cstate="print"/>
          <a:srcRect r="5468" b="8333"/>
          <a:stretch>
            <a:fillRect/>
          </a:stretch>
        </p:blipFill>
        <p:spPr>
          <a:xfrm>
            <a:off x="285720" y="214290"/>
            <a:ext cx="8643966" cy="6286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676456" cy="5602634"/>
          </a:xfrm>
        </p:spPr>
        <p:txBody>
          <a:bodyPr>
            <a:noAutofit/>
          </a:bodyPr>
          <a:lstStyle/>
          <a:p>
            <a:pPr algn="l"/>
            <a:r>
              <a:rPr lang="ru-RU" sz="3600" b="1" dirty="0" smtClean="0">
                <a:solidFill>
                  <a:srgbClr val="C00000"/>
                </a:solidFill>
              </a:rPr>
              <a:t>Интерактивная </a:t>
            </a:r>
            <a:r>
              <a:rPr lang="ru-RU" sz="3600" b="1" dirty="0" smtClean="0"/>
              <a:t>– </a:t>
            </a:r>
            <a:r>
              <a:rPr lang="ru-RU" sz="3600" b="1" dirty="0" err="1" smtClean="0"/>
              <a:t>inter</a:t>
            </a:r>
            <a:r>
              <a:rPr lang="ru-RU" sz="3600" b="1" dirty="0" smtClean="0">
                <a:solidFill>
                  <a:srgbClr val="C00000"/>
                </a:solidFill>
              </a:rPr>
              <a:t> (взаимный)</a:t>
            </a:r>
            <a:r>
              <a:rPr lang="ru-RU" sz="3600" b="1" dirty="0" smtClean="0"/>
              <a:t>,  </a:t>
            </a:r>
            <a:r>
              <a:rPr lang="ru-RU" sz="3600" b="1" dirty="0" err="1" smtClean="0"/>
              <a:t>act</a:t>
            </a:r>
            <a:r>
              <a:rPr lang="ru-RU" sz="3600" b="1" dirty="0" smtClean="0"/>
              <a:t> </a:t>
            </a:r>
            <a:r>
              <a:rPr lang="ru-RU" sz="3600" b="1" dirty="0" smtClean="0">
                <a:solidFill>
                  <a:srgbClr val="C00000"/>
                </a:solidFill>
              </a:rPr>
              <a:t>(действовать)</a:t>
            </a:r>
            <a:r>
              <a:rPr lang="ru-RU" sz="3600" b="1" dirty="0" smtClean="0"/>
              <a:t>.</a:t>
            </a:r>
            <a:br>
              <a:rPr lang="ru-RU" sz="3600" b="1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 Процесс обучения осуществляется в условиях постоянного активного взаимодействия всех учащихся и учителя. </a:t>
            </a:r>
            <a:br>
              <a:rPr lang="ru-RU" sz="3600" dirty="0" smtClean="0"/>
            </a:br>
            <a:r>
              <a:rPr lang="ru-RU" sz="3600" dirty="0" smtClean="0"/>
              <a:t>Ученик и учитель являются равноправными субъектами обучения. 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900" y="214290"/>
            <a:ext cx="1000100" cy="11558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slide-15.jpg"/>
          <p:cNvPicPr>
            <a:picLocks noChangeAspect="1"/>
          </p:cNvPicPr>
          <p:nvPr/>
        </p:nvPicPr>
        <p:blipFill>
          <a:blip r:embed="rId2" cstate="print"/>
          <a:srcRect r="6250" b="7291"/>
          <a:stretch>
            <a:fillRect/>
          </a:stretch>
        </p:blipFill>
        <p:spPr>
          <a:xfrm>
            <a:off x="285720" y="285728"/>
            <a:ext cx="8572528" cy="63579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Autofit/>
          </a:bodyPr>
          <a:lstStyle/>
          <a:p>
            <a:pPr algn="l"/>
            <a:r>
              <a:rPr lang="ru-RU" sz="3200" b="1" i="1" dirty="0" smtClean="0">
                <a:solidFill>
                  <a:srgbClr val="002060"/>
                </a:solidFill>
              </a:rPr>
              <a:t>«Интерактивное обучение – способ познания, основанный на диалоговых формах взаимодействия участников образовательного процесса; обучение, погруженное в общение, в ходе которого у обучающихся формируются навыки совместной деятельности. </a:t>
            </a:r>
            <a:br>
              <a:rPr lang="ru-RU" sz="3200" b="1" i="1" dirty="0" smtClean="0">
                <a:solidFill>
                  <a:srgbClr val="002060"/>
                </a:solidFill>
              </a:rPr>
            </a:br>
            <a:r>
              <a:rPr lang="ru-RU" sz="3200" b="1" i="1" dirty="0" smtClean="0">
                <a:solidFill>
                  <a:srgbClr val="002060"/>
                </a:solidFill>
              </a:rPr>
              <a:t>Это метод, при котором "все обучают каждого и каждый обучает всех" </a:t>
            </a:r>
            <a:br>
              <a:rPr lang="ru-RU" sz="3200" b="1" i="1" dirty="0" smtClean="0">
                <a:solidFill>
                  <a:srgbClr val="002060"/>
                </a:solidFill>
              </a:rPr>
            </a:br>
            <a:r>
              <a:rPr lang="ru-RU" sz="3200" b="1" i="1" dirty="0" smtClean="0">
                <a:solidFill>
                  <a:srgbClr val="002060"/>
                </a:solidFill>
              </a:rPr>
              <a:t>                                               ( В.К. Дьяченко)</a:t>
            </a:r>
            <a:endParaRPr lang="ru-RU" sz="3200" b="1" i="1" dirty="0">
              <a:solidFill>
                <a:srgbClr val="002060"/>
              </a:solidFill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900" y="214290"/>
            <a:ext cx="1000100" cy="11558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88640"/>
            <a:ext cx="820891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Цель интерактивного обучения </a:t>
            </a:r>
            <a:r>
              <a:rPr lang="ru-RU" sz="3200" b="1" i="1" dirty="0" smtClean="0"/>
              <a:t>- создание условий, в которых учащийся сам будет открывать, приобретать и конструировать знания.  </a:t>
            </a:r>
          </a:p>
          <a:p>
            <a:r>
              <a:rPr lang="ru-RU" sz="3200" b="1" dirty="0" smtClean="0">
                <a:solidFill>
                  <a:srgbClr val="C00000"/>
                </a:solidFill>
              </a:rPr>
              <a:t>Задачи: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smtClean="0"/>
              <a:t> - </a:t>
            </a:r>
            <a:r>
              <a:rPr lang="ru-RU" sz="3200" b="1" smtClean="0"/>
              <a:t>формировать </a:t>
            </a:r>
            <a:r>
              <a:rPr lang="ru-RU" sz="3200" dirty="0" smtClean="0"/>
              <a:t>интерес к изучаемому предмету; </a:t>
            </a:r>
            <a:r>
              <a:rPr lang="ru-RU" sz="3200" smtClean="0"/>
              <a:t/>
            </a:r>
            <a:br>
              <a:rPr lang="ru-RU" sz="3200" smtClean="0"/>
            </a:br>
            <a:r>
              <a:rPr lang="ru-RU" sz="3200" smtClean="0"/>
              <a:t>- </a:t>
            </a:r>
            <a:r>
              <a:rPr lang="ru-RU" sz="3200" b="1" smtClean="0"/>
              <a:t>развивать</a:t>
            </a:r>
            <a:r>
              <a:rPr lang="ru-RU" sz="3200" smtClean="0"/>
              <a:t> </a:t>
            </a:r>
            <a:r>
              <a:rPr lang="ru-RU" sz="3200" dirty="0" smtClean="0"/>
              <a:t>самостоятельность учащихся; </a:t>
            </a:r>
          </a:p>
          <a:p>
            <a:r>
              <a:rPr lang="ru-RU" sz="3200" b="1" dirty="0" smtClean="0"/>
              <a:t>- обогащать</a:t>
            </a:r>
            <a:r>
              <a:rPr lang="ru-RU" sz="3200" dirty="0" smtClean="0"/>
              <a:t> социальный опыт учащихся путем переживания жизненных ситуаций; </a:t>
            </a:r>
          </a:p>
          <a:p>
            <a:r>
              <a:rPr lang="ru-RU" sz="3200" b="1" dirty="0" smtClean="0"/>
              <a:t>- проявлять</a:t>
            </a:r>
            <a:r>
              <a:rPr lang="ru-RU" sz="3200" dirty="0" smtClean="0"/>
              <a:t> индивидуальность ребёнка в учебном процессе.</a:t>
            </a:r>
            <a:r>
              <a:rPr lang="ru-RU" sz="2800" dirty="0" smtClean="0"/>
              <a:t>  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900" y="214290"/>
            <a:ext cx="1000100" cy="11558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5170586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600" b="1" dirty="0" smtClean="0">
                <a:solidFill>
                  <a:srgbClr val="C00000"/>
                </a:solidFill>
              </a:rPr>
              <a:t>Ключевые процессы</a:t>
            </a:r>
            <a:r>
              <a:rPr lang="ru-RU" sz="3600" dirty="0" smtClean="0"/>
              <a:t>  </a:t>
            </a:r>
            <a:r>
              <a:rPr lang="ru-RU" sz="3600" b="1" dirty="0" smtClean="0"/>
              <a:t>при активном и интерактивном методах обучения:</a:t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- эффективное взаимодействие (интеракция),</a:t>
            </a:r>
            <a:br>
              <a:rPr lang="ru-RU" sz="3600" b="1" dirty="0" smtClean="0"/>
            </a:br>
            <a:r>
              <a:rPr lang="ru-RU" sz="3600" b="1" dirty="0" smtClean="0"/>
              <a:t>- обмен информацией (коммуникация),</a:t>
            </a:r>
            <a:br>
              <a:rPr lang="ru-RU" sz="3600" b="1" dirty="0" smtClean="0"/>
            </a:br>
            <a:r>
              <a:rPr lang="ru-RU" sz="3600" b="1" dirty="0" smtClean="0"/>
              <a:t>- обеспечение наглядности (визуализация),</a:t>
            </a:r>
            <a:br>
              <a:rPr lang="ru-RU" sz="3600" b="1" dirty="0" smtClean="0"/>
            </a:br>
            <a:r>
              <a:rPr lang="ru-RU" sz="3600" b="1" dirty="0" smtClean="0"/>
              <a:t>- мотивация,</a:t>
            </a:r>
            <a:br>
              <a:rPr lang="ru-RU" sz="3600" b="1" dirty="0" smtClean="0"/>
            </a:br>
            <a:r>
              <a:rPr lang="ru-RU" sz="3600" b="1" dirty="0" smtClean="0"/>
              <a:t>- мониторинг,</a:t>
            </a:r>
            <a:br>
              <a:rPr lang="ru-RU" sz="3600" b="1" dirty="0" smtClean="0"/>
            </a:br>
            <a:r>
              <a:rPr lang="ru-RU" sz="3600" b="1" dirty="0" smtClean="0"/>
              <a:t>- анализ деятельности и оценка результатов,</a:t>
            </a:r>
            <a:br>
              <a:rPr lang="ru-RU" sz="3600" b="1" dirty="0" smtClean="0"/>
            </a:br>
            <a:r>
              <a:rPr lang="ru-RU" sz="3600" b="1" dirty="0" smtClean="0"/>
              <a:t>- рефлексия.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900" y="214290"/>
            <a:ext cx="1000100" cy="11558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571480"/>
            <a:ext cx="7572428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cs typeface="Times New Roman" pitchFamily="18" charset="0"/>
              </a:rPr>
              <a:t>Методы и приемы интерактивного обучения: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sz="2800" b="1" dirty="0" smtClean="0">
              <a:cs typeface="Times New Roman" pitchFamily="18" charset="0"/>
            </a:endParaRPr>
          </a:p>
          <a:p>
            <a:r>
              <a:rPr lang="ru-RU" b="1" dirty="0" smtClean="0">
                <a:cs typeface="Times New Roman" pitchFamily="18" charset="0"/>
              </a:rPr>
              <a:t>Мозговой штурм</a:t>
            </a:r>
            <a:r>
              <a:rPr lang="ru-RU" dirty="0" smtClean="0">
                <a:cs typeface="Times New Roman" pitchFamily="18" charset="0"/>
              </a:rPr>
              <a:t> — поток вопросов и ответов, или предложений и идей по заданной теме, при  котором анализ правильности/неправильности производится после проведения штурма. Читайте подробнее о мозговом штурме на уроке</a:t>
            </a:r>
          </a:p>
          <a:p>
            <a:r>
              <a:rPr lang="ru-RU" b="1" dirty="0" smtClean="0">
                <a:cs typeface="Times New Roman" pitchFamily="18" charset="0"/>
              </a:rPr>
              <a:t>Кластеры, сравнительные диаграммы, </a:t>
            </a:r>
            <a:r>
              <a:rPr lang="ru-RU" b="1" dirty="0" err="1" smtClean="0">
                <a:cs typeface="Times New Roman" pitchFamily="18" charset="0"/>
              </a:rPr>
              <a:t>пазлы</a:t>
            </a:r>
            <a:r>
              <a:rPr lang="ru-RU" dirty="0" smtClean="0">
                <a:cs typeface="Times New Roman" pitchFamily="18" charset="0"/>
              </a:rPr>
              <a:t> — поиск ключевых слов и проблем по определенной мини-теме.</a:t>
            </a:r>
          </a:p>
          <a:p>
            <a:r>
              <a:rPr lang="ru-RU" b="1" dirty="0" smtClean="0">
                <a:cs typeface="Times New Roman" pitchFamily="18" charset="0"/>
              </a:rPr>
              <a:t>Круглый стол (дискуссия, дебаты)</a:t>
            </a:r>
            <a:r>
              <a:rPr lang="ru-RU" dirty="0" smtClean="0">
                <a:cs typeface="Times New Roman" pitchFamily="18" charset="0"/>
              </a:rPr>
              <a:t> — групповой вид метода, которые предполагает коллективное обсуждение учащимися проблемы, предложений, идей, мнений и совместный поиск решения.</a:t>
            </a:r>
          </a:p>
          <a:p>
            <a:endParaRPr lang="ru-RU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900" y="214290"/>
            <a:ext cx="1000100" cy="11558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260648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Работа в группах на уроке: </a:t>
            </a:r>
            <a:endParaRPr lang="ru-RU" sz="3600" dirty="0"/>
          </a:p>
        </p:txBody>
      </p:sp>
      <p:pic>
        <p:nvPicPr>
          <p:cNvPr id="7" name="Рисунок 6" descr="8hdk5CmXo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980728"/>
            <a:ext cx="3744416" cy="5328592"/>
          </a:xfrm>
          <a:prstGeom prst="rect">
            <a:avLst/>
          </a:prstGeom>
        </p:spPr>
      </p:pic>
      <p:pic>
        <p:nvPicPr>
          <p:cNvPr id="10" name="Рисунок 9" descr="8hdk5CmXo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7984" y="980728"/>
            <a:ext cx="4104456" cy="4005064"/>
          </a:xfrm>
          <a:prstGeom prst="rect">
            <a:avLst/>
          </a:prstGeom>
        </p:spPr>
      </p:pic>
      <p:pic>
        <p:nvPicPr>
          <p:cNvPr id="9" name="Рисунок 8" descr="5FavVph_p0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8024" y="3933056"/>
            <a:ext cx="3456384" cy="27187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43900" y="214290"/>
            <a:ext cx="1000100" cy="11558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79512" y="332656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Встреча - беседа с ветераном ВОВ Щербаковым Л.Н.</a:t>
            </a:r>
            <a:endParaRPr lang="ru-RU" sz="3600" dirty="0"/>
          </a:p>
        </p:txBody>
      </p:sp>
      <p:pic>
        <p:nvPicPr>
          <p:cNvPr id="6" name="Рисунок 5" descr="9Zeq5vvFx0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628800"/>
            <a:ext cx="4764021" cy="3573016"/>
          </a:xfrm>
          <a:prstGeom prst="rect">
            <a:avLst/>
          </a:prstGeom>
        </p:spPr>
      </p:pic>
      <p:pic>
        <p:nvPicPr>
          <p:cNvPr id="5" name="Рисунок 4" descr="eF0rIPXPVc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9952" y="2996952"/>
            <a:ext cx="4860032" cy="3645024"/>
          </a:xfrm>
          <a:prstGeom prst="rect">
            <a:avLst/>
          </a:prstGeom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43900" y="214290"/>
            <a:ext cx="1000100" cy="11558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7615262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cs typeface="Times New Roman" pitchFamily="18" charset="0"/>
              </a:rPr>
              <a:t>Методы и приемы интерактивного обучения: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cs typeface="Times New Roman" pitchFamily="18" charset="0"/>
              </a:rPr>
              <a:t>Деловые игры</a:t>
            </a:r>
            <a:r>
              <a:rPr lang="ru-RU" dirty="0" smtClean="0">
                <a:cs typeface="Times New Roman" pitchFamily="18" charset="0"/>
              </a:rPr>
              <a:t> (в том числе ролевые, имитационные, луночные) — достаточно популярный метод, который может применяться даже в начальной школе. Во время игры учащиеся играют роли участников той или иной ситуации, примеривая на себя разные профессии.</a:t>
            </a:r>
          </a:p>
          <a:p>
            <a:r>
              <a:rPr lang="ru-RU" b="1" dirty="0" smtClean="0">
                <a:cs typeface="Times New Roman" pitchFamily="18" charset="0"/>
              </a:rPr>
              <a:t>Аквариум</a:t>
            </a:r>
            <a:r>
              <a:rPr lang="ru-RU" dirty="0" smtClean="0">
                <a:cs typeface="Times New Roman" pitchFamily="18" charset="0"/>
              </a:rPr>
              <a:t> — одна из разновидностей деловой игры, напоминающая </a:t>
            </a:r>
            <a:r>
              <a:rPr lang="ru-RU" dirty="0" err="1" smtClean="0">
                <a:cs typeface="Times New Roman" pitchFamily="18" charset="0"/>
              </a:rPr>
              <a:t>реалити-шоу</a:t>
            </a:r>
            <a:r>
              <a:rPr lang="ru-RU" dirty="0" smtClean="0">
                <a:cs typeface="Times New Roman" pitchFamily="18" charset="0"/>
              </a:rPr>
              <a:t>. При этом заданную ситуацию обыгрывают 2-3 участника. Остальные наблюдают со стороны и анализируют не только действия участников, но и предложенные ими варианты, идеи.</a:t>
            </a:r>
            <a:r>
              <a:rPr lang="ru-RU" b="1" dirty="0" smtClean="0">
                <a:cs typeface="Times New Roman" pitchFamily="18" charset="0"/>
              </a:rPr>
              <a:t> </a:t>
            </a:r>
          </a:p>
          <a:p>
            <a:r>
              <a:rPr lang="ru-RU" b="1" dirty="0" smtClean="0">
                <a:cs typeface="Times New Roman" pitchFamily="18" charset="0"/>
              </a:rPr>
              <a:t>Интерактивный урок с применением аудио- и видеоматериалов</a:t>
            </a:r>
            <a:r>
              <a:rPr lang="ru-RU" dirty="0" smtClean="0">
                <a:cs typeface="Times New Roman" pitchFamily="18" charset="0"/>
              </a:rPr>
              <a:t>. Например, тесты в режиме </a:t>
            </a:r>
            <a:r>
              <a:rPr lang="ru-RU" dirty="0" err="1" smtClean="0">
                <a:cs typeface="Times New Roman" pitchFamily="18" charset="0"/>
              </a:rPr>
              <a:t>онлайн</a:t>
            </a:r>
            <a:r>
              <a:rPr lang="ru-RU" dirty="0" smtClean="0">
                <a:cs typeface="Times New Roman" pitchFamily="18" charset="0"/>
              </a:rPr>
              <a:t>, работа с электронными учебниками, обучающими программами, учебными сайтами.</a:t>
            </a:r>
          </a:p>
          <a:p>
            <a:r>
              <a:rPr lang="ru-RU" b="1" dirty="0" smtClean="0">
                <a:cs typeface="Times New Roman" pitchFamily="18" charset="0"/>
              </a:rPr>
              <a:t>Метод проектов</a:t>
            </a:r>
            <a:r>
              <a:rPr lang="ru-RU" dirty="0" smtClean="0">
                <a:cs typeface="Times New Roman" pitchFamily="18" charset="0"/>
              </a:rPr>
              <a:t> — самостоятельная разработка учащимися проекта по теме и его защита.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900" y="214290"/>
            <a:ext cx="1000100" cy="11558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918" y="1714488"/>
            <a:ext cx="7358082" cy="335758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Интерактивные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формы и методы обучения на уроках </a:t>
            </a:r>
            <a:r>
              <a:rPr lang="ru-RU" b="1" dirty="0" smtClean="0">
                <a:solidFill>
                  <a:srgbClr val="002060"/>
                </a:solidFill>
              </a:rPr>
              <a:t>истории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532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900" y="214290"/>
            <a:ext cx="1000100" cy="11558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88640"/>
            <a:ext cx="7963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Интерактивный урок с применением аудио- и видеоматериалов. </a:t>
            </a:r>
            <a:r>
              <a:rPr lang="ru-RU" sz="3600" b="1" dirty="0" smtClean="0">
                <a:solidFill>
                  <a:srgbClr val="C00000"/>
                </a:solidFill>
              </a:rPr>
              <a:t> </a:t>
            </a:r>
            <a:endParaRPr lang="ru-RU" sz="3600" dirty="0"/>
          </a:p>
        </p:txBody>
      </p:sp>
      <p:pic>
        <p:nvPicPr>
          <p:cNvPr id="8" name="Рисунок 7" descr="Jzr4rNoh9p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1412776"/>
            <a:ext cx="3312368" cy="3124875"/>
          </a:xfrm>
          <a:prstGeom prst="rect">
            <a:avLst/>
          </a:prstGeom>
        </p:spPr>
      </p:pic>
      <p:pic>
        <p:nvPicPr>
          <p:cNvPr id="11" name="Рисунок 10" descr="r31C_ebEVK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3267220"/>
            <a:ext cx="2736304" cy="3423396"/>
          </a:xfrm>
          <a:prstGeom prst="rect">
            <a:avLst/>
          </a:prstGeom>
        </p:spPr>
      </p:pic>
      <p:pic>
        <p:nvPicPr>
          <p:cNvPr id="6" name="Рисунок 5" descr="FH5DxWb4NB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1556792"/>
            <a:ext cx="3960440" cy="4697540"/>
          </a:xfrm>
          <a:prstGeom prst="rect">
            <a:avLst/>
          </a:prstGeom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43900" y="214290"/>
            <a:ext cx="1000100" cy="11558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640960" cy="6552728"/>
          </a:xfrm>
        </p:spPr>
        <p:txBody>
          <a:bodyPr>
            <a:normAutofit/>
          </a:bodyPr>
          <a:lstStyle/>
          <a:p>
            <a:pPr algn="l"/>
            <a:r>
              <a:rPr lang="ru-RU" sz="3100" b="1" dirty="0" smtClean="0"/>
              <a:t>Вывод: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Интерактивные формы и методы относятся к числу инновационных и способствуют активизации познавательной деятельности учащихся, самостоятельному осмыслению учебного материала. Являются условием для самореализации личности учащихся в учебной деятельности.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Использование интерактивного метода помогает выполнить  социальный заказ, подготовить личность, способную самостоятельно мыслить и принимать решения.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“Великим ученым ребенок может и не быть, а вот самостоятельным человеком, способным анализировать свои поступки, поведение, самосовершенствоваться, реализовывать себя в окружающем мире ему научиться необходимо”.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b="1" dirty="0"/>
          </a:p>
        </p:txBody>
      </p:sp>
      <p:pic>
        <p:nvPicPr>
          <p:cNvPr id="67586" name="Picture 2" descr="http://noorysan.ru/wp-content/uploads/2016/01/shkola-5dnewka02.jpg"/>
          <p:cNvPicPr>
            <a:picLocks noChangeAspect="1" noChangeArrowheads="1"/>
          </p:cNvPicPr>
          <p:nvPr/>
        </p:nvPicPr>
        <p:blipFill>
          <a:blip r:embed="rId2" cstate="print"/>
          <a:srcRect l="19492" b="22217"/>
          <a:stretch>
            <a:fillRect/>
          </a:stretch>
        </p:blipFill>
        <p:spPr bwMode="auto">
          <a:xfrm rot="221065">
            <a:off x="6549050" y="5411783"/>
            <a:ext cx="2551438" cy="1365649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876256" y="6309320"/>
            <a:ext cx="360040" cy="7200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43900" y="214290"/>
            <a:ext cx="1000100" cy="11558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71736" y="2428868"/>
            <a:ext cx="523246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900" y="214290"/>
            <a:ext cx="1000100" cy="11558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4000" b="1" dirty="0" smtClean="0">
                <a:solidFill>
                  <a:srgbClr val="C00000"/>
                </a:solidFill>
                <a:cs typeface="Times New Roman" pitchFamily="18" charset="0"/>
              </a:rPr>
              <a:t>Требования ФГОС  к портрету выпускника    по обществознанию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9720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>
                <a:cs typeface="Times New Roman" pitchFamily="18" charset="0"/>
              </a:rPr>
              <a:t>     (ФГОС ОСО – Стандарт ориентирован на становление личностных характеристик выпускника): </a:t>
            </a:r>
            <a:br>
              <a:rPr lang="ru-RU" sz="2000" b="1" dirty="0" smtClean="0">
                <a:cs typeface="Times New Roman" pitchFamily="18" charset="0"/>
              </a:rPr>
            </a:br>
            <a:r>
              <a:rPr lang="ru-RU" sz="2000" b="1" dirty="0" smtClean="0">
                <a:cs typeface="Times New Roman" pitchFamily="18" charset="0"/>
              </a:rPr>
              <a:t> 1. Любящий свой край и свою Родину, уважающий свой народ, его культуру и духовные традиции; </a:t>
            </a:r>
            <a:br>
              <a:rPr lang="ru-RU" sz="2000" b="1" dirty="0" smtClean="0">
                <a:cs typeface="Times New Roman" pitchFamily="18" charset="0"/>
              </a:rPr>
            </a:br>
            <a:r>
              <a:rPr lang="ru-RU" sz="2000" b="1" dirty="0" smtClean="0">
                <a:cs typeface="Times New Roman" pitchFamily="18" charset="0"/>
              </a:rPr>
              <a:t>2. Осознающий и принимающий традиционные ценности семьи, российского гражданского общества, многонационального российского народа, человечества, осознающий свою сопричастность судьбе Отечества; </a:t>
            </a:r>
            <a:br>
              <a:rPr lang="ru-RU" sz="2000" b="1" dirty="0" smtClean="0">
                <a:cs typeface="Times New Roman" pitchFamily="18" charset="0"/>
              </a:rPr>
            </a:br>
            <a:r>
              <a:rPr lang="ru-RU" sz="2000" b="1" dirty="0" smtClean="0">
                <a:cs typeface="Times New Roman" pitchFamily="18" charset="0"/>
              </a:rPr>
              <a:t> 3.Креативный и критически мыслящий, активно и целенаправленно познающий мир, осознающий ценность образования и науки, труда и творчества для человека и общества; </a:t>
            </a:r>
            <a:br>
              <a:rPr lang="ru-RU" sz="2000" b="1" dirty="0" smtClean="0">
                <a:cs typeface="Times New Roman" pitchFamily="18" charset="0"/>
              </a:rPr>
            </a:br>
            <a:r>
              <a:rPr lang="ru-RU" sz="2000" b="1" dirty="0" smtClean="0">
                <a:cs typeface="Times New Roman" pitchFamily="18" charset="0"/>
              </a:rPr>
              <a:t>4.Владеющий основами научных методов познания окружающего мира; </a:t>
            </a:r>
            <a:br>
              <a:rPr lang="ru-RU" sz="2000" b="1" dirty="0" smtClean="0">
                <a:cs typeface="Times New Roman" pitchFamily="18" charset="0"/>
              </a:rPr>
            </a:br>
            <a:r>
              <a:rPr lang="ru-RU" sz="2000" b="1" dirty="0" smtClean="0">
                <a:cs typeface="Times New Roman" pitchFamily="18" charset="0"/>
              </a:rPr>
              <a:t> 5.Мотивированный на творчество и инновационную деятельность; </a:t>
            </a:r>
            <a:br>
              <a:rPr lang="ru-RU" sz="2000" b="1" dirty="0" smtClean="0">
                <a:cs typeface="Times New Roman" pitchFamily="18" charset="0"/>
              </a:rPr>
            </a:br>
            <a:r>
              <a:rPr lang="ru-RU" sz="2000" b="1" dirty="0" smtClean="0">
                <a:cs typeface="Times New Roman" pitchFamily="18" charset="0"/>
              </a:rPr>
              <a:t>6.Готовый к сотрудничеству, способный осуществлять учебно-исследовательскую, проектную и информационно-познавательную деятельность</a:t>
            </a:r>
            <a:endParaRPr lang="ru-RU" sz="2000" b="1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900" y="214290"/>
            <a:ext cx="1000100" cy="11558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cs typeface="Times New Roman" pitchFamily="18" charset="0"/>
              </a:rPr>
              <a:t>Требования ФГОС  к портрету выпускника    по обществознанию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57158" y="1600200"/>
            <a:ext cx="8329642" cy="482919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cs typeface="Times New Roman" pitchFamily="18" charset="0"/>
              </a:rPr>
              <a:t/>
            </a:r>
            <a:br>
              <a:rPr lang="ru-RU" b="1" dirty="0" smtClean="0">
                <a:cs typeface="Times New Roman" pitchFamily="18" charset="0"/>
              </a:rPr>
            </a:br>
            <a:r>
              <a:rPr lang="ru-RU" b="1" dirty="0" smtClean="0">
                <a:cs typeface="Times New Roman" pitchFamily="18" charset="0"/>
              </a:rPr>
              <a:t>8. Осознающий себя личностью, социально активный, уважающий закон и правопорядок</a:t>
            </a:r>
          </a:p>
          <a:p>
            <a:pPr>
              <a:buNone/>
            </a:pPr>
            <a:r>
              <a:rPr lang="ru-RU" b="1" dirty="0" smtClean="0">
                <a:cs typeface="Times New Roman" pitchFamily="18" charset="0"/>
              </a:rPr>
              <a:t>     9. Осознающий ответственность перед семьёй, обществом, государством, человечеством; </a:t>
            </a:r>
            <a:br>
              <a:rPr lang="ru-RU" b="1" dirty="0" smtClean="0">
                <a:cs typeface="Times New Roman" pitchFamily="18" charset="0"/>
              </a:rPr>
            </a:br>
            <a:r>
              <a:rPr lang="ru-RU" b="1" dirty="0" smtClean="0">
                <a:cs typeface="Times New Roman" pitchFamily="18" charset="0"/>
              </a:rPr>
              <a:t> 10. Уважающий мнение других людей, умеющий вести конструктивный диалог, достигать взаимопонимания и успешно взаимодействовать; </a:t>
            </a:r>
            <a:br>
              <a:rPr lang="ru-RU" b="1" dirty="0" smtClean="0">
                <a:cs typeface="Times New Roman" pitchFamily="18" charset="0"/>
              </a:rPr>
            </a:br>
            <a:r>
              <a:rPr lang="ru-RU" b="1" dirty="0" smtClean="0">
                <a:cs typeface="Times New Roman" pitchFamily="18" charset="0"/>
              </a:rPr>
              <a:t> 11. Осознанно выполняющий и пропагандирующий правила здорового, безопасного и экологически целесообразного образа жизни; </a:t>
            </a:r>
            <a:br>
              <a:rPr lang="ru-RU" b="1" dirty="0" smtClean="0">
                <a:cs typeface="Times New Roman" pitchFamily="18" charset="0"/>
              </a:rPr>
            </a:br>
            <a:r>
              <a:rPr lang="ru-RU" b="1" dirty="0" smtClean="0">
                <a:cs typeface="Times New Roman" pitchFamily="18" charset="0"/>
              </a:rPr>
              <a:t> 12. Подготовленный к осознанному выбору профессии, понимающий значение профессиональной деятельности для человека и общества; </a:t>
            </a:r>
            <a:br>
              <a:rPr lang="ru-RU" b="1" dirty="0" smtClean="0">
                <a:cs typeface="Times New Roman" pitchFamily="18" charset="0"/>
              </a:rPr>
            </a:br>
            <a:r>
              <a:rPr lang="ru-RU" b="1" dirty="0" smtClean="0">
                <a:cs typeface="Times New Roman" pitchFamily="18" charset="0"/>
              </a:rPr>
              <a:t>13.Мотивированный на образование и самообразование в течение всей своей жизни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900" y="214290"/>
            <a:ext cx="1000100" cy="11558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Актуальность: </a:t>
            </a:r>
            <a:r>
              <a:rPr lang="ru-RU" sz="24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</a:br>
            <a:r>
              <a:rPr lang="ru-RU" sz="2400" b="1" dirty="0" smtClean="0">
                <a:latin typeface="+mn-lt"/>
                <a:cs typeface="Times New Roman" pitchFamily="18" charset="0"/>
              </a:rPr>
              <a:t>Переход обучения на новые стандарты требует от педагогов  иного подхода к организации обучения, где широко применяются активные и интерактивные методы обучения,  которые способствуют повышению интеллектуальной активности обучающихся, развитию аналитических способностей, формированию  ответственного отношения к собственным поступкам, развитию навыков </a:t>
            </a:r>
            <a:r>
              <a:rPr lang="ru-RU" sz="2400" b="1" dirty="0" err="1" smtClean="0">
                <a:latin typeface="+mn-lt"/>
                <a:cs typeface="Times New Roman" pitchFamily="18" charset="0"/>
              </a:rPr>
              <a:t>целеполагания</a:t>
            </a:r>
            <a:r>
              <a:rPr lang="ru-RU" sz="2400" b="1" dirty="0" smtClean="0">
                <a:latin typeface="+mn-lt"/>
                <a:cs typeface="Times New Roman" pitchFamily="18" charset="0"/>
              </a:rPr>
              <a:t> и планирования, формированию и развитию эмоциональных контактов в коллективе.</a:t>
            </a:r>
            <a:r>
              <a:rPr lang="ru-RU" sz="2800" i="1" dirty="0" smtClean="0"/>
              <a:t/>
            </a:r>
            <a:br>
              <a:rPr lang="ru-RU" sz="2800" i="1" dirty="0" smtClean="0"/>
            </a:br>
            <a:endParaRPr lang="ru-RU" sz="2800" i="1" dirty="0"/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24" y="142852"/>
            <a:ext cx="1000100" cy="11558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3168352"/>
          </a:xfrm>
        </p:spPr>
        <p:txBody>
          <a:bodyPr>
            <a:normAutofit/>
          </a:bodyPr>
          <a:lstStyle/>
          <a:p>
            <a:pPr algn="l"/>
            <a:r>
              <a:rPr lang="ru-RU" sz="40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В педагогике различают несколько моделей обучения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2420888"/>
            <a:ext cx="65527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000" dirty="0" smtClean="0"/>
              <a:t> </a:t>
            </a:r>
            <a:r>
              <a:rPr lang="ru-RU" sz="4000" b="1" dirty="0" smtClean="0"/>
              <a:t>пассивная </a:t>
            </a:r>
            <a:endParaRPr lang="ru-RU" sz="4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3356992"/>
            <a:ext cx="70567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000" dirty="0" smtClean="0"/>
              <a:t> </a:t>
            </a:r>
            <a:r>
              <a:rPr lang="ru-RU" sz="4000" b="1" dirty="0" smtClean="0"/>
              <a:t>активная </a:t>
            </a:r>
            <a:endParaRPr lang="ru-RU" sz="4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4365104"/>
            <a:ext cx="41044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000" b="1" dirty="0" smtClean="0"/>
              <a:t> интерактивная</a:t>
            </a:r>
            <a:endParaRPr lang="ru-RU" sz="4000" b="1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900" y="214290"/>
            <a:ext cx="1000100" cy="11558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568952" cy="6034682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>
                <a:solidFill>
                  <a:srgbClr val="C00000"/>
                </a:solidFill>
              </a:rPr>
              <a:t>Пассивная </a:t>
            </a:r>
            <a:r>
              <a:rPr lang="ru-RU" sz="3600" b="1" dirty="0" smtClean="0"/>
              <a:t>– ученик выступает в роли «объекта» обучения (слушает и смотрит).</a:t>
            </a:r>
            <a:br>
              <a:rPr lang="ru-RU" sz="3600" b="1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Ученики усваивают материал из слов учителя или из текста учебника, не общаются между собой и не выполняют никаких творческих заданий. </a:t>
            </a:r>
            <a:br>
              <a:rPr lang="ru-RU" sz="3600" dirty="0" smtClean="0"/>
            </a:br>
            <a:r>
              <a:rPr lang="ru-RU" sz="3600" dirty="0" smtClean="0"/>
              <a:t>Примерами такой модели могут быть традиционные формы уроков.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900" y="214290"/>
            <a:ext cx="1000100" cy="11558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slide-11.jpg"/>
          <p:cNvPicPr>
            <a:picLocks noChangeAspect="1"/>
          </p:cNvPicPr>
          <p:nvPr/>
        </p:nvPicPr>
        <p:blipFill>
          <a:blip r:embed="rId2" cstate="print"/>
          <a:srcRect r="3906" b="14583"/>
          <a:stretch>
            <a:fillRect/>
          </a:stretch>
        </p:blipFill>
        <p:spPr>
          <a:xfrm>
            <a:off x="142844" y="285728"/>
            <a:ext cx="8786842" cy="58578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579296" cy="648072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Активная</a:t>
            </a:r>
            <a:r>
              <a:rPr lang="ru-RU" sz="3600" b="1" dirty="0" smtClean="0"/>
              <a:t> – ученик выступает «субъектом» обучения.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Эта модель предполагает наличие творческих (часто домашние) заданий и общение в системе ученик – учитель, как обязательных. Недостатком данной модели является то, что ученики выступают как субъекты учения для себя, и совершенно не взаимодействующие с другими участниками процесса, кроме учителя.</a:t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900" y="214290"/>
            <a:ext cx="1000100" cy="11558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241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52410</Template>
  <TotalTime>376</TotalTime>
  <Words>317</Words>
  <Application>Microsoft Office PowerPoint</Application>
  <PresentationFormat>Экран (4:3)</PresentationFormat>
  <Paragraphs>38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52410</vt:lpstr>
      <vt:lpstr>Презентация PowerPoint</vt:lpstr>
      <vt:lpstr>Интерактивные  формы и методы обучения на уроках истории</vt:lpstr>
      <vt:lpstr> Требования ФГОС  к портрету выпускника    по обществознанию</vt:lpstr>
      <vt:lpstr>Требования ФГОС  к портрету выпускника    по обществознанию</vt:lpstr>
      <vt:lpstr>Актуальность:   Переход обучения на новые стандарты требует от педагогов  иного подхода к организации обучения, где широко применяются активные и интерактивные методы обучения,  которые способствуют повышению интеллектуальной активности обучающихся, развитию аналитических способностей, формированию  ответственного отношения к собственным поступкам, развитию навыков целеполагания и планирования, формированию и развитию эмоциональных контактов в коллективе. </vt:lpstr>
      <vt:lpstr>В педагогике различают несколько моделей обучения:  </vt:lpstr>
      <vt:lpstr>Пассивная – ученик выступает в роли «объекта» обучения (слушает и смотрит).  Ученики усваивают материал из слов учителя или из текста учебника, не общаются между собой и не выполняют никаких творческих заданий.  Примерами такой модели могут быть традиционные формы уроков. </vt:lpstr>
      <vt:lpstr>Презентация PowerPoint</vt:lpstr>
      <vt:lpstr>Активная – ученик выступает «субъектом» обучения.   Эта модель предполагает наличие творческих (часто домашние) заданий и общение в системе ученик – учитель, как обязательных. Недостатком данной модели является то, что ученики выступают как субъекты учения для себя, и совершенно не взаимодействующие с другими участниками процесса, кроме учителя. </vt:lpstr>
      <vt:lpstr>Презентация PowerPoint</vt:lpstr>
      <vt:lpstr>Интерактивная – inter (взаимный),  act (действовать).   Процесс обучения осуществляется в условиях постоянного активного взаимодействия всех учащихся и учителя.  Ученик и учитель являются равноправными субъектами обучения.  </vt:lpstr>
      <vt:lpstr>Презентация PowerPoint</vt:lpstr>
      <vt:lpstr>«Интерактивное обучение – способ познания, основанный на диалоговых формах взаимодействия участников образовательного процесса; обучение, погруженное в общение, в ходе которого у обучающихся формируются навыки совместной деятельности.  Это метод, при котором "все обучают каждого и каждый обучает всех"                                                 ( В.К. Дьяченко)</vt:lpstr>
      <vt:lpstr>Презентация PowerPoint</vt:lpstr>
      <vt:lpstr> Ключевые процессы  при активном и интерактивном методах обучения:  - эффективное взаимодействие (интеракция), - обмен информацией (коммуникация), - обеспечение наглядности (визуализация), - мотивация, - мониторинг, - анализ деятельности и оценка результатов, - рефлексия. </vt:lpstr>
      <vt:lpstr>Методы и приемы интерактивного обучения: </vt:lpstr>
      <vt:lpstr>Презентация PowerPoint</vt:lpstr>
      <vt:lpstr>Презентация PowerPoint</vt:lpstr>
      <vt:lpstr>Методы и приемы интерактивного обучения:</vt:lpstr>
      <vt:lpstr>Презентация PowerPoint</vt:lpstr>
      <vt:lpstr>Вывод:  Интерактивные формы и методы относятся к числу инновационных и способствуют активизации познавательной деятельности учащихся, самостоятельному осмыслению учебного материала. Являются условием для самореализации личности учащихся в учебной деятельности. Использование интерактивного метода помогает выполнить  социальный заказ, подготовить личность, способную самостоятельно мыслить и принимать решения.  “Великим ученым ребенок может и не быть, а вот самостоятельным человеком, способным анализировать свои поступки, поведение, самосовершенствоваться, реализовывать себя в окружающем мире ему научиться необходимо”.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Интерактивные формы и методы обучения</dc:title>
  <dc:creator>shoole6</dc:creator>
  <cp:lastModifiedBy>Пользователь Windows</cp:lastModifiedBy>
  <cp:revision>38</cp:revision>
  <dcterms:modified xsi:type="dcterms:W3CDTF">2022-03-09T16:04:22Z</dcterms:modified>
</cp:coreProperties>
</file>