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332" r:id="rId7"/>
    <p:sldId id="333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9" r:id="rId17"/>
    <p:sldId id="268" r:id="rId18"/>
    <p:sldId id="265" r:id="rId19"/>
    <p:sldId id="266" r:id="rId20"/>
    <p:sldId id="267" r:id="rId21"/>
    <p:sldId id="334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-9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F90861-CCF9-403D-AC45-0742BC12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6" y="755876"/>
            <a:ext cx="3353091" cy="4724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917FBE-B7CE-4970-9907-EFE47D476407}"/>
              </a:ext>
            </a:extLst>
          </p:cNvPr>
          <p:cNvSpPr txBox="1"/>
          <p:nvPr/>
        </p:nvSpPr>
        <p:spPr>
          <a:xfrm>
            <a:off x="4265722" y="920218"/>
            <a:ext cx="46430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«ОПЫТ РАБОТЫ»</a:t>
            </a:r>
            <a:br>
              <a:rPr kumimoji="0" lang="ru-RU" sz="2800" b="1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800" b="1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Цветкова Елена Владимировна</a:t>
            </a:r>
            <a:r>
              <a:rPr kumimoji="0" lang="ru-RU" sz="2800" b="0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b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учитель физической культуры МОУ СОШ №2    п. Спирово</a:t>
            </a:r>
            <a:b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Педагогический стаж – 27 лет.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9656" y="0"/>
            <a:ext cx="7824687" cy="6858000"/>
          </a:xfrm>
          <a:custGeom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1206" y="0"/>
            <a:ext cx="7441587" cy="6858000"/>
          </a:xfrm>
          <a:custGeom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AE30A7-3E83-4F6C-BA86-63E7807440ED}"/>
              </a:ext>
            </a:extLst>
          </p:cNvPr>
          <p:cNvSpPr txBox="1"/>
          <p:nvPr/>
        </p:nvSpPr>
        <p:spPr>
          <a:xfrm>
            <a:off x="1624176" y="1956816"/>
            <a:ext cx="5895648" cy="40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Основная цель внеклассных форм занятий состоит в том, чтобы на основе интересов и склонностей обучающихся углубить знания, расширить и закрепить арсенал двигательных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54998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7B5541-6059-40A7-A1D5-76BED64A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304" r="2" b="2"/>
          <a:stretch>
            <a:fillRect/>
          </a:stretch>
        </p:blipFill>
        <p:spPr>
          <a:xfrm>
            <a:off x="-6367" y="16952"/>
            <a:ext cx="91437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0916CC-D7F8-46E3-AE55-FEFBE7384646}"/>
              </a:ext>
            </a:extLst>
          </p:cNvPr>
          <p:cNvSpPr txBox="1"/>
          <p:nvPr/>
        </p:nvSpPr>
        <p:spPr>
          <a:xfrm>
            <a:off x="3490721" y="4522156"/>
            <a:ext cx="4206916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физическая подготовка</a:t>
            </a:r>
          </a:p>
        </p:txBody>
      </p:sp>
      <p:sp>
        <p:nvSpPr>
          <p:cNvPr id="40" name="Freeform: Shape 34">
            <a:extLst>
              <a:ext uri="{FF2B5EF4-FFF2-40B4-BE49-F238E27FC236}">
                <a16:creationId xmlns:a16="http://schemas.microsoft.com/office/drawing/2014/main" xmlns="" id="{83FA766D-3260-4E0A-9E7F-A2C93DFF1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46518"/>
            <a:ext cx="3075059" cy="6194580"/>
          </a:xfrm>
          <a:custGeom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23844A-91DD-413C-9230-8F25081A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28" r="24938" b="-2"/>
          <a:stretch>
            <a:fillRect/>
          </a:stretch>
        </p:blipFill>
        <p:spPr>
          <a:xfrm>
            <a:off x="20" y="413156"/>
            <a:ext cx="2950059" cy="5861304"/>
          </a:xfrm>
          <a:custGeom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41" name="Freeform: Shape 36">
            <a:extLst>
              <a:ext uri="{FF2B5EF4-FFF2-40B4-BE49-F238E27FC236}">
                <a16:creationId xmlns:a16="http://schemas.microsoft.com/office/drawing/2014/main" xmlns="" id="{1D5848C7-DDF4-4EF2-A5C7-F5140BF5A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65157" y="0"/>
            <a:ext cx="2674620" cy="3159748"/>
          </a:xfrm>
          <a:custGeom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0A9391-9E5B-474A-95CB-A528DC17C2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63" r="21546" b="-2"/>
          <a:stretch>
            <a:fillRect/>
          </a:stretch>
        </p:blipFill>
        <p:spPr>
          <a:xfrm>
            <a:off x="3388601" y="10"/>
            <a:ext cx="2427732" cy="2995146"/>
          </a:xfrm>
          <a:custGeom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5E10DA6E-C3FF-4539-BF84-4775BB7EC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3297" y="2042"/>
            <a:ext cx="2540703" cy="4183848"/>
          </a:xfrm>
          <a:custGeom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020DEE-A880-4F6A-90D1-98EEA6055A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377" r="37663"/>
          <a:stretch>
            <a:fillRect/>
          </a:stretch>
        </p:blipFill>
        <p:spPr>
          <a:xfrm>
            <a:off x="6725694" y="2042"/>
            <a:ext cx="2418315" cy="4020664"/>
          </a:xfrm>
          <a:custGeom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89760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xmlns="" id="{CA57513D-822C-4FE7-A978-1529AA80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D61A44-472F-4283-82EE-894DB7B2BFBD}"/>
              </a:ext>
            </a:extLst>
          </p:cNvPr>
          <p:cNvSpPr txBox="1"/>
          <p:nvPr/>
        </p:nvSpPr>
        <p:spPr>
          <a:xfrm>
            <a:off x="269379" y="1144769"/>
            <a:ext cx="2505722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Художественная гимнастика</a:t>
            </a:r>
            <a:endParaRPr lang="en-US" sz="2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97899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4EA315-14AE-46AB-A488-EBA8DC74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74" r="24925"/>
          <a:stretch>
            <a:fillRect/>
          </a:stretch>
        </p:blipFill>
        <p:spPr>
          <a:xfrm>
            <a:off x="3147816" y="-8"/>
            <a:ext cx="3225910" cy="41360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6D281-607D-4034-9528-FA5A21C3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11" r="20213" b="-1"/>
          <a:stretch>
            <a:fillRect/>
          </a:stretch>
        </p:blipFill>
        <p:spPr>
          <a:xfrm>
            <a:off x="6454956" y="8"/>
            <a:ext cx="2689050" cy="3207119"/>
          </a:xfrm>
          <a:prstGeom prst="rect">
            <a:avLst/>
          </a:prstGeom>
        </p:spPr>
      </p:pic>
      <p:sp>
        <p:nvSpPr>
          <p:cNvPr id="51" name="Rectangle 40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9379" y="4177748"/>
            <a:ext cx="24940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A65132-EE44-4213-8EED-D502F50EE4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14" r="3811" b="3"/>
          <a:stretch>
            <a:fillRect/>
          </a:stretch>
        </p:blipFill>
        <p:spPr>
          <a:xfrm>
            <a:off x="3147816" y="4233471"/>
            <a:ext cx="3225910" cy="26245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65074F-C72B-445B-A782-3854F40115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36"/>
          <a:stretch>
            <a:fillRect/>
          </a:stretch>
        </p:blipFill>
        <p:spPr>
          <a:xfrm>
            <a:off x="6454956" y="3310128"/>
            <a:ext cx="2689050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83648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5C6D5-094A-44AB-9F65-E68F8DB9B50D}"/>
              </a:ext>
            </a:extLst>
          </p:cNvPr>
          <p:cNvSpPr txBox="1"/>
          <p:nvPr/>
        </p:nvSpPr>
        <p:spPr>
          <a:xfrm>
            <a:off x="457200" y="4385066"/>
            <a:ext cx="8192729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Художественная гимнастика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1023A8-CC89-42CD-9F7D-E59D1EE2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4" r="21702" b="2"/>
          <a:stretch>
            <a:fillRect/>
          </a:stretch>
        </p:blipFill>
        <p:spPr>
          <a:xfrm>
            <a:off x="20" y="10"/>
            <a:ext cx="3044932" cy="42428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6ADD83-8E17-49C6-BE11-E76CC98A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9" r="701"/>
          <a:stretch>
            <a:fillRect/>
          </a:stretch>
        </p:blipFill>
        <p:spPr>
          <a:xfrm>
            <a:off x="3067861" y="-1"/>
            <a:ext cx="3047189" cy="42428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B55653-D1B9-4255-9ACE-E6E80AA19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53" r="40301"/>
          <a:stretch>
            <a:fillRect/>
          </a:stretch>
        </p:blipFill>
        <p:spPr>
          <a:xfrm>
            <a:off x="6099048" y="10"/>
            <a:ext cx="3044952" cy="424280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04718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09437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31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5FA7C47-B7C1-4D2E-AB49-ED23BA34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596EE156-ABF1-4329-A6BA-03B4254E0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9B9933F-AAB3-444A-8BB5-9CA194A8B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7D20183A-0B1D-4A1F-89B1-ADBEDBC6E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131031D3-26CD-4214-A9A4-5857EFA15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D76BFD-7E00-4A78-909B-CFDD0F423A5E}"/>
              </a:ext>
            </a:extLst>
          </p:cNvPr>
          <p:cNvSpPr txBox="1"/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100">
                <a:solidFill>
                  <a:srgbClr val="FEFFFF"/>
                </a:solidFill>
              </a:rPr>
              <a:t>Эмблема юнармейского отряда:</a:t>
            </a:r>
            <a:endParaRPr lang="en-US" sz="2100">
              <a:solidFill>
                <a:srgbClr val="FE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AA0211-9EC7-4147-91C1-62B1B758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701" y="823268"/>
            <a:ext cx="4904306" cy="48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0396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C3DB6CE-B855-4AD2-8FB5-3C271542C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0E1B33-8DC6-461C-A942-12B631AC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0395" b="33542"/>
          <a:stretch>
            <a:fillRect/>
          </a:stretch>
        </p:blipFill>
        <p:spPr>
          <a:xfrm>
            <a:off x="-18" y="-3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D00F8E-2550-4E40-A2A8-14007336125B}"/>
              </a:ext>
            </a:extLst>
          </p:cNvPr>
          <p:cNvSpPr txBox="1"/>
          <p:nvPr/>
        </p:nvSpPr>
        <p:spPr>
          <a:xfrm>
            <a:off x="628650" y="1113157"/>
            <a:ext cx="3598015" cy="310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Военно-патриотический отряд «Крылья России»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334490-8B7D-44FC-B996-103E3CF23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5" r="-1" b="32509"/>
          <a:stretch>
            <a:fillRect/>
          </a:stretch>
        </p:blipFill>
        <p:spPr>
          <a:xfrm>
            <a:off x="4283129" y="10"/>
            <a:ext cx="4860868" cy="4216177"/>
          </a:xfrm>
          <a:custGeom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710F55-6F23-4C52-B08B-69B897DE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93" r="1" b="30534"/>
          <a:stretch>
            <a:fillRect/>
          </a:stretch>
        </p:blipFill>
        <p:spPr>
          <a:xfrm>
            <a:off x="3808603" y="4323898"/>
            <a:ext cx="3076370" cy="2534102"/>
          </a:xfrm>
          <a:custGeom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11D2B7-34C7-46BB-BC5C-6E26C5F837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41" r="1" b="7695"/>
          <a:stretch>
            <a:fillRect/>
          </a:stretch>
        </p:blipFill>
        <p:spPr>
          <a:xfrm>
            <a:off x="6980757" y="4323902"/>
            <a:ext cx="2163245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4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494971-F709-4C23-B132-BE31C438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86" b="2786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96425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A74EBC-013A-4AAD-9DF5-A386C2BD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68" r="1" b="22669"/>
          <a:stretch>
            <a:fillRect/>
          </a:stretch>
        </p:blipFill>
        <p:spPr>
          <a:xfrm>
            <a:off x="20" y="10"/>
            <a:ext cx="4571980" cy="3428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43ACDF-2EE1-4612-A259-C7D43308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"/>
          <a:stretch>
            <a:fillRect/>
          </a:stretch>
        </p:blipFill>
        <p:spPr>
          <a:xfrm>
            <a:off x="4572000" y="10"/>
            <a:ext cx="4572000" cy="3428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33C75D-063F-4ED0-B151-46BDAEA0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"/>
          <a:stretch>
            <a:fillRect/>
          </a:stretch>
        </p:blipFill>
        <p:spPr>
          <a:xfrm>
            <a:off x="20" y="3429000"/>
            <a:ext cx="457198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1AF79B-5666-4C7C-A72E-7728248ECB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622" b="14128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F15A92-83E5-40D0-A176-D77670864906}"/>
              </a:ext>
            </a:extLst>
          </p:cNvPr>
          <p:cNvSpPr txBox="1"/>
          <p:nvPr/>
        </p:nvSpPr>
        <p:spPr>
          <a:xfrm>
            <a:off x="3215143" y="2761554"/>
            <a:ext cx="2713713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«Снежный десант»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466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254736-A9DB-48A5-9AD6-D084E211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3" y="566609"/>
            <a:ext cx="1848325" cy="2540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8F3DD7-CFAE-4E2D-A4F6-B77C96B3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709" y="566609"/>
            <a:ext cx="1848317" cy="2540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14AFEE-490A-4D3D-B7DA-03424DE42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13" y="3746501"/>
            <a:ext cx="1851407" cy="25448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FD32E1-3EE3-4166-8C95-E0AE82648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204" y="3750733"/>
            <a:ext cx="1849328" cy="254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2B2B5B-481B-4864-A19A-658A4C26AAC6}"/>
              </a:ext>
            </a:extLst>
          </p:cNvPr>
          <p:cNvSpPr txBox="1"/>
          <p:nvPr/>
        </p:nvSpPr>
        <p:spPr>
          <a:xfrm>
            <a:off x="5303457" y="3032798"/>
            <a:ext cx="3666477" cy="396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500" b="1" i="1">
                <a:solidFill>
                  <a:schemeClr val="bg1"/>
                </a:solidFill>
                <a:cs typeface="Times New Roman" panose="02020603050405020304" pitchFamily="18" charset="0"/>
              </a:rPr>
              <a:t>Наши достижения</a:t>
            </a:r>
            <a:endParaRPr lang="en-US" sz="2500" b="1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57757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476112-46B7-4505-8B46-6C8CA6C8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01337"/>
            <a:ext cx="3968749" cy="5455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C90ABA-98D6-4A59-B6EF-6B83D773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48" y="701336"/>
            <a:ext cx="3968751" cy="54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79263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966C05-145F-4AEC-B11C-9BBC860163CD}"/>
              </a:ext>
            </a:extLst>
          </p:cNvPr>
          <p:cNvSpPr txBox="1"/>
          <p:nvPr/>
        </p:nvSpPr>
        <p:spPr>
          <a:xfrm>
            <a:off x="430568" y="306533"/>
            <a:ext cx="4643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+mj-cs"/>
              </a:rPr>
              <a:t>Путь в профессию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46BDF-6B1C-4366-B2BB-171F01DC9759}"/>
              </a:ext>
            </a:extLst>
          </p:cNvPr>
          <p:cNvSpPr txBox="1"/>
          <p:nvPr/>
        </p:nvSpPr>
        <p:spPr>
          <a:xfrm>
            <a:off x="430567" y="1382507"/>
            <a:ext cx="78345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Школа – самая удивительная страна, где каждый день не похож не предыдущий, где каждый миг – это поиск чего - то нового, интересного, где нет времени скучать, ссориться и тратить время на пустое, где каждый ученик – это строитель будущего, а значит все жители этой страны в ответе за будущее. 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43586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073A7B-E3E7-4275-AE18-6387A5F8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35" y="643467"/>
            <a:ext cx="394152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8103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C10AF-1BA5-44FE-8B1D-232A1C63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72194"/>
          </a:xfrm>
        </p:spPr>
        <p:txBody>
          <a:bodyPr>
            <a:normAutofit/>
          </a:bodyPr>
          <a:lstStyle/>
          <a:p>
            <a:pPr algn="ctr"/>
            <a:r>
              <a:rPr lang="ru-RU" sz="6000" b="1">
                <a:solidFill>
                  <a:schemeClr val="bg1"/>
                </a:solidFill>
              </a:rPr>
              <a:t>Благодарю за внимание!</a:t>
            </a:r>
            <a:br>
              <a:rPr lang="ru-RU" sz="6000" b="1">
                <a:solidFill>
                  <a:schemeClr val="bg1"/>
                </a:solidFill>
              </a:rPr>
            </a:br>
            <a:endParaRPr lang="ru-RU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3611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5622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262A51-A0E0-46A2-B997-FC05ACB998A1}"/>
              </a:ext>
            </a:extLst>
          </p:cNvPr>
          <p:cNvSpPr txBox="1"/>
          <p:nvPr/>
        </p:nvSpPr>
        <p:spPr>
          <a:xfrm>
            <a:off x="279647" y="255622"/>
            <a:ext cx="7612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+mj-cs"/>
              </a:rPr>
              <a:t>Моё педагогическое кредо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06D807-62A2-4670-89CA-58A8B8CD3A5C}"/>
              </a:ext>
            </a:extLst>
          </p:cNvPr>
          <p:cNvSpPr txBox="1"/>
          <p:nvPr/>
        </p:nvSpPr>
        <p:spPr>
          <a:xfrm>
            <a:off x="290744" y="1219130"/>
            <a:ext cx="85625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меня не существует неталантливых детей, верю, что у каждого из моих учеников есть хорошие природные данные, просто они сами не знают о своих возможностях. У человека не бывает недостатков, а бывают лишь особенности.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37733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7A3508-4913-4C9F-9C80-2AD2DEB1445E}"/>
              </a:ext>
            </a:extLst>
          </p:cNvPr>
          <p:cNvSpPr txBox="1"/>
          <p:nvPr/>
        </p:nvSpPr>
        <p:spPr>
          <a:xfrm>
            <a:off x="610340" y="351538"/>
            <a:ext cx="7923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n-ea"/>
                <a:cs typeface="+mn-cs"/>
              </a:rPr>
              <a:t>Тема самообразования и её реализация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3E91AD-165F-4869-9C3B-0F5098E45CAA}"/>
              </a:ext>
            </a:extLst>
          </p:cNvPr>
          <p:cNvSpPr txBox="1"/>
          <p:nvPr/>
        </p:nvSpPr>
        <p:spPr>
          <a:xfrm>
            <a:off x="610340" y="1331298"/>
            <a:ext cx="7923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Формирование у учащихся устойчивой мотивации к регулярным занятиям физической культурой и спортом.</a:t>
            </a:r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680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E0EF56-2956-49AD-8D83-18E3A77EF88D}"/>
              </a:ext>
            </a:extLst>
          </p:cNvPr>
          <p:cNvSpPr txBox="1"/>
          <p:nvPr/>
        </p:nvSpPr>
        <p:spPr>
          <a:xfrm>
            <a:off x="2250490" y="507792"/>
            <a:ext cx="4643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Цель и 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36CD36-EC4F-48B4-BDD8-CFDF34624D9B}"/>
              </a:ext>
            </a:extLst>
          </p:cNvPr>
          <p:cNvSpPr txBox="1"/>
          <p:nvPr/>
        </p:nvSpPr>
        <p:spPr>
          <a:xfrm>
            <a:off x="474956" y="1708016"/>
            <a:ext cx="4643020" cy="16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Цель: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укрепление здоровья, содействие нормальному физическому развитию учащихся.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E0AA33-5B3F-4FA5-80E8-6E0FE0728219}"/>
              </a:ext>
            </a:extLst>
          </p:cNvPr>
          <p:cNvSpPr txBox="1"/>
          <p:nvPr/>
        </p:nvSpPr>
        <p:spPr>
          <a:xfrm>
            <a:off x="2250490" y="3650942"/>
            <a:ext cx="6400799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З</a:t>
            </a:r>
            <a:r>
              <a:rPr kumimoji="0" lang="ru-RU" sz="2400" b="1" i="0" u="none" strike="noStrike" kern="1200" cap="none" spc="0" normalizeH="0" baseline="0" noProof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адачи: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ru-RU" sz="24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объяснять учащимся, насколько важно заниматься физической культурой</a:t>
            </a: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24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Способствовать укреплению здоровья через урочную и внеурочную деятельность</a:t>
            </a:r>
          </a:p>
          <a:p>
            <a:pPr marL="514350" marR="0" lvl="0" indent="-5143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ru-RU" sz="3200" b="1" i="0" u="none" strike="noStrike" kern="1200" cap="none" spc="0" normalizeH="0" baseline="0" noProof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11566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Номер слайда 1">
            <a:extLst>
              <a:ext uri="{FF2B5EF4-FFF2-40B4-BE49-F238E27FC236}">
                <a16:creationId xmlns:a16="http://schemas.microsoft.com/office/drawing/2014/main" xmlns="" id="{35D7E5F6-9E54-406A-BB84-5BAC94B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2D7A9-0D2C-4872-BF1D-7DDF595483E6}" type="slidenum">
              <a:rPr lang="ru-RU" altLang="ru-RU"/>
              <a:t>6</a:t>
            </a:fld>
            <a:endParaRPr lang="ru-RU" altLang="ru-RU"/>
          </a:p>
        </p:txBody>
      </p:sp>
      <p:sp>
        <p:nvSpPr>
          <p:cNvPr id="4" name="Блок-схема: задержка 3">
            <a:extLst>
              <a:ext uri="{FF2B5EF4-FFF2-40B4-BE49-F238E27FC236}">
                <a16:creationId xmlns:a16="http://schemas.microsoft.com/office/drawing/2014/main" xmlns="" id="{1549B708-EFCC-4C04-82C7-D4E42EB1CF6C}"/>
              </a:ext>
            </a:extLst>
          </p:cNvPr>
          <p:cNvSpPr/>
          <p:nvPr/>
        </p:nvSpPr>
        <p:spPr>
          <a:xfrm>
            <a:off x="-1961322" y="4800600"/>
            <a:ext cx="8895522" cy="22098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/>
              <a:t>Методы работы</a:t>
            </a:r>
          </a:p>
        </p:txBody>
      </p:sp>
      <p:sp>
        <p:nvSpPr>
          <p:cNvPr id="5" name="Блок-схема: задержка 4">
            <a:extLst>
              <a:ext uri="{FF2B5EF4-FFF2-40B4-BE49-F238E27FC236}">
                <a16:creationId xmlns:a16="http://schemas.microsoft.com/office/drawing/2014/main" xmlns="" id="{CB091FD3-C6A1-4BEB-AD4E-0986EB343BEF}"/>
              </a:ext>
            </a:extLst>
          </p:cNvPr>
          <p:cNvSpPr/>
          <p:nvPr/>
        </p:nvSpPr>
        <p:spPr>
          <a:xfrm rot="10800000">
            <a:off x="4320850" y="4762441"/>
            <a:ext cx="4544854" cy="2324157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0">
            <a:extLst>
              <a:ext uri="{FF2B5EF4-FFF2-40B4-BE49-F238E27FC236}">
                <a16:creationId xmlns:a16="http://schemas.microsoft.com/office/drawing/2014/main" xmlns="" id="{80F252BA-7F68-48DF-9B76-6A4EE902948C}"/>
              </a:ext>
            </a:extLst>
          </p:cNvPr>
          <p:cNvGrpSpPr/>
          <p:nvPr/>
        </p:nvGrpSpPr>
        <p:grpSpPr>
          <a:xfrm>
            <a:off x="4246563" y="363538"/>
            <a:ext cx="2451074" cy="2655887"/>
            <a:chOff x="4245825" y="363372"/>
            <a:chExt cx="2452053" cy="2656312"/>
          </a:xfrm>
        </p:grpSpPr>
        <p:grpSp>
          <p:nvGrpSpPr>
            <p:cNvPr id="3" name="Группа 22">
              <a:extLst>
                <a:ext uri="{FF2B5EF4-FFF2-40B4-BE49-F238E27FC236}">
                  <a16:creationId xmlns:a16="http://schemas.microsoft.com/office/drawing/2014/main" xmlns="" id="{759800CB-9E68-421C-981E-548944F5CB66}"/>
                </a:ext>
              </a:extLst>
            </p:cNvPr>
            <p:cNvGrpSpPr/>
            <p:nvPr/>
          </p:nvGrpSpPr>
          <p:grpSpPr>
            <a:xfrm>
              <a:off x="4245825" y="363372"/>
              <a:ext cx="1912093" cy="2656312"/>
              <a:chOff x="4245825" y="363372"/>
              <a:chExt cx="1912093" cy="2656312"/>
            </a:xfrm>
            <a:solidFill>
              <a:srgbClr val="035503"/>
            </a:solidFill>
          </p:grpSpPr>
          <p:sp>
            <p:nvSpPr>
              <p:cNvPr id="22" name="Диагональная полоса 21">
                <a:extLst>
                  <a:ext uri="{FF2B5EF4-FFF2-40B4-BE49-F238E27FC236}">
                    <a16:creationId xmlns:a16="http://schemas.microsoft.com/office/drawing/2014/main" xmlns="" id="{389797DD-C120-410F-BC42-0609B93030E7}"/>
                  </a:ext>
                </a:extLst>
              </p:cNvPr>
              <p:cNvSpPr/>
              <p:nvPr/>
            </p:nvSpPr>
            <p:spPr>
              <a:xfrm rot="12157824">
                <a:off x="4370772" y="1038484"/>
                <a:ext cx="373270" cy="1981200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Капля 14">
                <a:extLst>
                  <a:ext uri="{FF2B5EF4-FFF2-40B4-BE49-F238E27FC236}">
                    <a16:creationId xmlns:a16="http://schemas.microsoft.com/office/drawing/2014/main" xmlns="" id="{C79BAAED-B49A-4957-A1DC-C945F433B934}"/>
                  </a:ext>
                </a:extLst>
              </p:cNvPr>
              <p:cNvSpPr/>
              <p:nvPr/>
            </p:nvSpPr>
            <p:spPr>
              <a:xfrm rot="217207">
                <a:off x="4245825" y="363372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91" name="TextBox 28">
              <a:extLst>
                <a:ext uri="{FF2B5EF4-FFF2-40B4-BE49-F238E27FC236}">
                  <a16:creationId xmlns:a16="http://schemas.microsoft.com/office/drawing/2014/main" xmlns="" id="{CFC3E1F2-8147-4A1F-9DAA-4F812F40D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63826">
              <a:off x="4251097" y="493765"/>
              <a:ext cx="2446781" cy="120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>
                  <a:solidFill>
                    <a:schemeClr val="bg1"/>
                  </a:solidFill>
                </a:rPr>
                <a:t>Здоровьесберегающие технологии</a:t>
              </a:r>
            </a:p>
          </p:txBody>
        </p:sp>
      </p:grpSp>
      <p:grpSp>
        <p:nvGrpSpPr>
          <p:cNvPr id="7" name="Группа 31">
            <a:extLst>
              <a:ext uri="{FF2B5EF4-FFF2-40B4-BE49-F238E27FC236}">
                <a16:creationId xmlns:a16="http://schemas.microsoft.com/office/drawing/2014/main" xmlns="" id="{E7B93A74-591D-4F9F-9542-AFBAFA3D2953}"/>
              </a:ext>
            </a:extLst>
          </p:cNvPr>
          <p:cNvGrpSpPr/>
          <p:nvPr/>
        </p:nvGrpSpPr>
        <p:grpSpPr>
          <a:xfrm>
            <a:off x="1374775" y="1447800"/>
            <a:ext cx="3084513" cy="1917700"/>
            <a:chOff x="1375169" y="1447800"/>
            <a:chExt cx="3084208" cy="1917274"/>
          </a:xfrm>
        </p:grpSpPr>
        <p:grpSp>
          <p:nvGrpSpPr>
            <p:cNvPr id="9" name="Группа 15">
              <a:extLst>
                <a:ext uri="{FF2B5EF4-FFF2-40B4-BE49-F238E27FC236}">
                  <a16:creationId xmlns:a16="http://schemas.microsoft.com/office/drawing/2014/main" xmlns="" id="{F5A38C33-8DAB-41CF-BEE2-2915DBEE2AF9}"/>
                </a:ext>
              </a:extLst>
            </p:cNvPr>
            <p:cNvGrpSpPr/>
            <p:nvPr/>
          </p:nvGrpSpPr>
          <p:grpSpPr>
            <a:xfrm>
              <a:off x="1524000" y="1447800"/>
              <a:ext cx="2935377" cy="1917274"/>
              <a:chOff x="1457449" y="1293350"/>
              <a:chExt cx="2935377" cy="1917274"/>
            </a:xfrm>
            <a:solidFill>
              <a:srgbClr val="035503"/>
            </a:solidFill>
          </p:grpSpPr>
          <p:sp>
            <p:nvSpPr>
              <p:cNvPr id="10" name="Диагональная полоса 9">
                <a:extLst>
                  <a:ext uri="{FF2B5EF4-FFF2-40B4-BE49-F238E27FC236}">
                    <a16:creationId xmlns:a16="http://schemas.microsoft.com/office/drawing/2014/main" xmlns="" id="{B6A60BBC-F6CD-4AB2-87A9-53014A9411E5}"/>
                  </a:ext>
                </a:extLst>
              </p:cNvPr>
              <p:cNvSpPr/>
              <p:nvPr/>
            </p:nvSpPr>
            <p:spPr>
              <a:xfrm rot="7961010">
                <a:off x="3326026" y="2143824"/>
                <a:ext cx="381000" cy="1752600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Капля 7">
                <a:extLst>
                  <a:ext uri="{FF2B5EF4-FFF2-40B4-BE49-F238E27FC236}">
                    <a16:creationId xmlns:a16="http://schemas.microsoft.com/office/drawing/2014/main" xmlns="" id="{87F0A56E-5592-4B35-A36A-9809E661FDCF}"/>
                  </a:ext>
                </a:extLst>
              </p:cNvPr>
              <p:cNvSpPr/>
              <p:nvPr/>
            </p:nvSpPr>
            <p:spPr>
              <a:xfrm rot="15557267">
                <a:off x="1399910" y="1350889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89" name="TextBox 29">
              <a:extLst>
                <a:ext uri="{FF2B5EF4-FFF2-40B4-BE49-F238E27FC236}">
                  <a16:creationId xmlns:a16="http://schemas.microsoft.com/office/drawing/2014/main" xmlns="" id="{35858FB6-2BEE-47F0-8F30-A9DD45F8E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38728">
              <a:off x="1375169" y="1832601"/>
              <a:ext cx="203671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Проблемный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метод</a:t>
              </a:r>
            </a:p>
          </p:txBody>
        </p:sp>
      </p:grpSp>
      <p:grpSp>
        <p:nvGrpSpPr>
          <p:cNvPr id="16" name="Группа 36">
            <a:extLst>
              <a:ext uri="{FF2B5EF4-FFF2-40B4-BE49-F238E27FC236}">
                <a16:creationId xmlns:a16="http://schemas.microsoft.com/office/drawing/2014/main" xmlns="" id="{4A23BDDD-2EEA-4DAE-908F-E460E119D8EA}"/>
              </a:ext>
            </a:extLst>
          </p:cNvPr>
          <p:cNvGrpSpPr/>
          <p:nvPr/>
        </p:nvGrpSpPr>
        <p:grpSpPr>
          <a:xfrm>
            <a:off x="3740150" y="1444379"/>
            <a:ext cx="4199398" cy="1805234"/>
            <a:chOff x="3739932" y="1444044"/>
            <a:chExt cx="4199936" cy="1805200"/>
          </a:xfrm>
        </p:grpSpPr>
        <p:grpSp>
          <p:nvGrpSpPr>
            <p:cNvPr id="18" name="Группа 23">
              <a:extLst>
                <a:ext uri="{FF2B5EF4-FFF2-40B4-BE49-F238E27FC236}">
                  <a16:creationId xmlns:a16="http://schemas.microsoft.com/office/drawing/2014/main" xmlns="" id="{838BAF65-ACE1-4962-AE75-CCEC01D74303}"/>
                </a:ext>
              </a:extLst>
            </p:cNvPr>
            <p:cNvGrpSpPr/>
            <p:nvPr/>
          </p:nvGrpSpPr>
          <p:grpSpPr>
            <a:xfrm>
              <a:off x="3739932" y="1452228"/>
              <a:ext cx="3505303" cy="1797016"/>
              <a:chOff x="3739932" y="1452228"/>
              <a:chExt cx="3505303" cy="1797016"/>
            </a:xfrm>
            <a:solidFill>
              <a:srgbClr val="035503"/>
            </a:solidFill>
          </p:grpSpPr>
          <p:sp>
            <p:nvSpPr>
              <p:cNvPr id="21" name="Диагональная полоса 20">
                <a:extLst>
                  <a:ext uri="{FF2B5EF4-FFF2-40B4-BE49-F238E27FC236}">
                    <a16:creationId xmlns:a16="http://schemas.microsoft.com/office/drawing/2014/main" xmlns="" id="{650900A0-D8F0-4A67-B575-09FEB50DBDC0}"/>
                  </a:ext>
                </a:extLst>
              </p:cNvPr>
              <p:cNvSpPr/>
              <p:nvPr/>
            </p:nvSpPr>
            <p:spPr>
              <a:xfrm rot="13669997">
                <a:off x="4961866" y="1520915"/>
                <a:ext cx="454688" cy="2898556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Капля 12">
                <a:extLst>
                  <a:ext uri="{FF2B5EF4-FFF2-40B4-BE49-F238E27FC236}">
                    <a16:creationId xmlns:a16="http://schemas.microsoft.com/office/drawing/2014/main" xmlns="" id="{D4A930AF-0728-4751-982B-EB4E6E1BB363}"/>
                  </a:ext>
                </a:extLst>
              </p:cNvPr>
              <p:cNvSpPr/>
              <p:nvPr/>
            </p:nvSpPr>
            <p:spPr>
              <a:xfrm rot="302842">
                <a:off x="5333142" y="1452228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87" name="TextBox 32">
              <a:extLst>
                <a:ext uri="{FF2B5EF4-FFF2-40B4-BE49-F238E27FC236}">
                  <a16:creationId xmlns:a16="http://schemas.microsoft.com/office/drawing/2014/main" xmlns="" id="{34E23325-72C2-4EF6-A602-4D50E7C04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00616">
              <a:off x="5337763" y="1444044"/>
              <a:ext cx="2602105" cy="1200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 err="1">
                  <a:solidFill>
                    <a:schemeClr val="bg1"/>
                  </a:solidFill>
                </a:rPr>
                <a:t>Идивидуальная и групповая форма работы</a:t>
              </a:r>
            </a:p>
          </p:txBody>
        </p:sp>
      </p:grpSp>
      <p:grpSp>
        <p:nvGrpSpPr>
          <p:cNvPr id="23" name="Группа 38">
            <a:extLst>
              <a:ext uri="{FF2B5EF4-FFF2-40B4-BE49-F238E27FC236}">
                <a16:creationId xmlns:a16="http://schemas.microsoft.com/office/drawing/2014/main" xmlns="" id="{80DD5396-C441-4580-B243-DD4825FC1FEA}"/>
              </a:ext>
            </a:extLst>
          </p:cNvPr>
          <p:cNvGrpSpPr/>
          <p:nvPr/>
        </p:nvGrpSpPr>
        <p:grpSpPr>
          <a:xfrm>
            <a:off x="1871663" y="3352800"/>
            <a:ext cx="2563812" cy="1911350"/>
            <a:chOff x="1871881" y="3352800"/>
            <a:chExt cx="2564142" cy="1912093"/>
          </a:xfrm>
        </p:grpSpPr>
        <p:grpSp>
          <p:nvGrpSpPr>
            <p:cNvPr id="24" name="Группа 25">
              <a:extLst>
                <a:ext uri="{FF2B5EF4-FFF2-40B4-BE49-F238E27FC236}">
                  <a16:creationId xmlns:a16="http://schemas.microsoft.com/office/drawing/2014/main" xmlns="" id="{A506C5D6-1D49-4CF3-885F-396DFA75557F}"/>
                </a:ext>
              </a:extLst>
            </p:cNvPr>
            <p:cNvGrpSpPr/>
            <p:nvPr/>
          </p:nvGrpSpPr>
          <p:grpSpPr>
            <a:xfrm>
              <a:off x="1981200" y="3352800"/>
              <a:ext cx="2454823" cy="1912093"/>
              <a:chOff x="2067049" y="3274551"/>
              <a:chExt cx="2454823" cy="1912093"/>
            </a:xfrm>
            <a:solidFill>
              <a:srgbClr val="035503"/>
            </a:solidFill>
          </p:grpSpPr>
          <p:sp>
            <p:nvSpPr>
              <p:cNvPr id="20" name="Диагональная полоса 19">
                <a:extLst>
                  <a:ext uri="{FF2B5EF4-FFF2-40B4-BE49-F238E27FC236}">
                    <a16:creationId xmlns:a16="http://schemas.microsoft.com/office/drawing/2014/main" xmlns="" id="{C51F358F-E744-45BB-ABB3-93D29F873CD8}"/>
                  </a:ext>
                </a:extLst>
              </p:cNvPr>
              <p:cNvSpPr/>
              <p:nvPr/>
            </p:nvSpPr>
            <p:spPr>
              <a:xfrm rot="7518820">
                <a:off x="3302672" y="3807155"/>
                <a:ext cx="457200" cy="1981200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апля 13">
                <a:extLst>
                  <a:ext uri="{FF2B5EF4-FFF2-40B4-BE49-F238E27FC236}">
                    <a16:creationId xmlns:a16="http://schemas.microsoft.com/office/drawing/2014/main" xmlns="" id="{10BC2E92-C8CB-4899-92E5-A319C3BB01A5}"/>
                  </a:ext>
                </a:extLst>
              </p:cNvPr>
              <p:cNvSpPr/>
              <p:nvPr/>
            </p:nvSpPr>
            <p:spPr>
              <a:xfrm rot="15557267">
                <a:off x="2009510" y="3332090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85" name="TextBox 33">
              <a:extLst>
                <a:ext uri="{FF2B5EF4-FFF2-40B4-BE49-F238E27FC236}">
                  <a16:creationId xmlns:a16="http://schemas.microsoft.com/office/drawing/2014/main" xmlns="" id="{09237D49-83E0-47AB-9147-49B4B087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2281">
              <a:off x="1871881" y="3850163"/>
              <a:ext cx="19540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>
                  <a:solidFill>
                    <a:schemeClr val="bg1"/>
                  </a:solidFill>
                </a:rPr>
                <a:t>наглядность</a:t>
              </a:r>
            </a:p>
          </p:txBody>
        </p:sp>
      </p:grpSp>
      <p:grpSp>
        <p:nvGrpSpPr>
          <p:cNvPr id="25" name="Группа 39">
            <a:extLst>
              <a:ext uri="{FF2B5EF4-FFF2-40B4-BE49-F238E27FC236}">
                <a16:creationId xmlns:a16="http://schemas.microsoft.com/office/drawing/2014/main" xmlns="" id="{EB188F06-BE68-465F-A8C7-EEE0E4EB2BD1}"/>
              </a:ext>
            </a:extLst>
          </p:cNvPr>
          <p:cNvGrpSpPr/>
          <p:nvPr/>
        </p:nvGrpSpPr>
        <p:grpSpPr>
          <a:xfrm>
            <a:off x="1947863" y="0"/>
            <a:ext cx="2582862" cy="2159000"/>
            <a:chOff x="1947470" y="0"/>
            <a:chExt cx="2583035" cy="2159387"/>
          </a:xfrm>
        </p:grpSpPr>
        <p:grpSp>
          <p:nvGrpSpPr>
            <p:cNvPr id="26" name="Группа 17">
              <a:extLst>
                <a:ext uri="{FF2B5EF4-FFF2-40B4-BE49-F238E27FC236}">
                  <a16:creationId xmlns:a16="http://schemas.microsoft.com/office/drawing/2014/main" xmlns="" id="{55CF3098-F638-47E1-A900-2C4D2AE81E37}"/>
                </a:ext>
              </a:extLst>
            </p:cNvPr>
            <p:cNvGrpSpPr/>
            <p:nvPr/>
          </p:nvGrpSpPr>
          <p:grpSpPr>
            <a:xfrm>
              <a:off x="2209800" y="0"/>
              <a:ext cx="2320705" cy="2159387"/>
              <a:chOff x="2067049" y="150350"/>
              <a:chExt cx="2320705" cy="2159387"/>
            </a:xfrm>
            <a:solidFill>
              <a:srgbClr val="035503"/>
            </a:solidFill>
          </p:grpSpPr>
          <p:sp>
            <p:nvSpPr>
              <p:cNvPr id="17" name="Диагональная полоса 16">
                <a:extLst>
                  <a:ext uri="{FF2B5EF4-FFF2-40B4-BE49-F238E27FC236}">
                    <a16:creationId xmlns:a16="http://schemas.microsoft.com/office/drawing/2014/main" xmlns="" id="{FF52708C-39FB-4F73-96C4-B5A2628D289D}"/>
                  </a:ext>
                </a:extLst>
              </p:cNvPr>
              <p:cNvSpPr/>
              <p:nvPr/>
            </p:nvSpPr>
            <p:spPr>
              <a:xfrm rot="7492999">
                <a:off x="3323808" y="1245792"/>
                <a:ext cx="406049" cy="1721842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Капля 10">
                <a:extLst>
                  <a:ext uri="{FF2B5EF4-FFF2-40B4-BE49-F238E27FC236}">
                    <a16:creationId xmlns:a16="http://schemas.microsoft.com/office/drawing/2014/main" xmlns="" id="{05523655-B6B8-4C4C-9BBB-62B0DE3C379E}"/>
                  </a:ext>
                </a:extLst>
              </p:cNvPr>
              <p:cNvSpPr/>
              <p:nvPr/>
            </p:nvSpPr>
            <p:spPr>
              <a:xfrm rot="15557267">
                <a:off x="2009510" y="207889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83" name="TextBox 34">
              <a:extLst>
                <a:ext uri="{FF2B5EF4-FFF2-40B4-BE49-F238E27FC236}">
                  <a16:creationId xmlns:a16="http://schemas.microsoft.com/office/drawing/2014/main" xmlns="" id="{926B5234-29DF-4C71-BEA4-2A8EA0E85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7385">
              <a:off x="1947470" y="454900"/>
              <a:ext cx="20532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>
                  <a:solidFill>
                    <a:schemeClr val="bg1"/>
                  </a:solidFill>
                </a:rPr>
                <a:t>Нестандартные</a:t>
              </a:r>
            </a:p>
            <a:p>
              <a:pPr algn="ctr"/>
              <a:r>
                <a:rPr lang="ru-RU" alt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</p:grpSp>
      <p:grpSp>
        <p:nvGrpSpPr>
          <p:cNvPr id="27" name="Группа 37">
            <a:extLst>
              <a:ext uri="{FF2B5EF4-FFF2-40B4-BE49-F238E27FC236}">
                <a16:creationId xmlns:a16="http://schemas.microsoft.com/office/drawing/2014/main" xmlns="" id="{8E86D71F-ADF8-4CA0-B8DF-884433F5F3AA}"/>
              </a:ext>
            </a:extLst>
          </p:cNvPr>
          <p:cNvGrpSpPr/>
          <p:nvPr/>
        </p:nvGrpSpPr>
        <p:grpSpPr>
          <a:xfrm>
            <a:off x="4425950" y="3502025"/>
            <a:ext cx="2325688" cy="2563813"/>
            <a:chOff x="4425345" y="3501826"/>
            <a:chExt cx="2326599" cy="256419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0F431983-1BCD-4087-A542-BE0A3726EFB5}"/>
                </a:ext>
              </a:extLst>
            </p:cNvPr>
            <p:cNvGrpSpPr/>
            <p:nvPr/>
          </p:nvGrpSpPr>
          <p:grpSpPr>
            <a:xfrm>
              <a:off x="4453889" y="3501826"/>
              <a:ext cx="2175511" cy="2564196"/>
              <a:chOff x="4453889" y="3501826"/>
              <a:chExt cx="1945897" cy="2564196"/>
            </a:xfrm>
            <a:solidFill>
              <a:srgbClr val="035503"/>
            </a:solidFill>
          </p:grpSpPr>
          <p:sp>
            <p:nvSpPr>
              <p:cNvPr id="19" name="Диагональная полоса 18">
                <a:extLst>
                  <a:ext uri="{FF2B5EF4-FFF2-40B4-BE49-F238E27FC236}">
                    <a16:creationId xmlns:a16="http://schemas.microsoft.com/office/drawing/2014/main" xmlns="" id="{EC3C7F32-60EA-40CE-B091-5EEC6DAD2714}"/>
                  </a:ext>
                </a:extLst>
              </p:cNvPr>
              <p:cNvSpPr/>
              <p:nvPr/>
            </p:nvSpPr>
            <p:spPr>
              <a:xfrm rot="12726158">
                <a:off x="4453889" y="4084822"/>
                <a:ext cx="457200" cy="1981200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Капля 11">
                <a:extLst>
                  <a:ext uri="{FF2B5EF4-FFF2-40B4-BE49-F238E27FC236}">
                    <a16:creationId xmlns:a16="http://schemas.microsoft.com/office/drawing/2014/main" xmlns="" id="{B31EEBF8-1F34-48DB-A7AF-169AE59BBC6D}"/>
                  </a:ext>
                </a:extLst>
              </p:cNvPr>
              <p:cNvSpPr/>
              <p:nvPr/>
            </p:nvSpPr>
            <p:spPr>
              <a:xfrm rot="272280">
                <a:off x="4487693" y="3501826"/>
                <a:ext cx="1912093" cy="1797016"/>
              </a:xfrm>
              <a:prstGeom prst="teardrop">
                <a:avLst>
                  <a:gd name="adj" fmla="val 12187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181" name="TextBox 35">
              <a:extLst>
                <a:ext uri="{FF2B5EF4-FFF2-40B4-BE49-F238E27FC236}">
                  <a16:creationId xmlns:a16="http://schemas.microsoft.com/office/drawing/2014/main" xmlns="" id="{3B66B427-2DD3-4BAC-A60C-A45B594AE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84175">
              <a:off x="4425345" y="3743175"/>
              <a:ext cx="232659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>
                  <a:solidFill>
                    <a:schemeClr val="bg1"/>
                  </a:solidFill>
                </a:rPr>
                <a:t>Личностно-</a:t>
              </a:r>
            </a:p>
            <a:p>
              <a:pPr algn="ctr"/>
              <a:r>
                <a:rPr lang="ru-RU" altLang="ru-RU" sz="2000">
                  <a:solidFill>
                    <a:schemeClr val="bg1"/>
                  </a:solidFill>
                </a:rPr>
                <a:t>ориентированный</a:t>
              </a:r>
            </a:p>
            <a:p>
              <a:pPr algn="ctr"/>
              <a:r>
                <a:rPr lang="ru-RU" altLang="ru-RU" sz="2000">
                  <a:solidFill>
                    <a:schemeClr val="bg1"/>
                  </a:solidFill>
                </a:rPr>
                <a:t>подход</a:t>
              </a:r>
            </a:p>
          </p:txBody>
        </p:sp>
      </p:grpSp>
      <p:sp>
        <p:nvSpPr>
          <p:cNvPr id="6" name="Диагональная полоса 5">
            <a:extLst>
              <a:ext uri="{FF2B5EF4-FFF2-40B4-BE49-F238E27FC236}">
                <a16:creationId xmlns:a16="http://schemas.microsoft.com/office/drawing/2014/main" xmlns="" id="{BD567BF3-7323-456D-844B-FC0711BA8B94}"/>
              </a:ext>
            </a:extLst>
          </p:cNvPr>
          <p:cNvSpPr/>
          <p:nvPr/>
        </p:nvSpPr>
        <p:spPr>
          <a:xfrm rot="10467592">
            <a:off x="3789986" y="1179167"/>
            <a:ext cx="677314" cy="5015692"/>
          </a:xfrm>
          <a:prstGeom prst="diagStripe">
            <a:avLst/>
          </a:prstGeom>
          <a:solidFill>
            <a:srgbClr val="035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2EC235-2100-4487-A2E7-A677D345CF73}"/>
              </a:ext>
            </a:extLst>
          </p:cNvPr>
          <p:cNvSpPr txBox="1"/>
          <p:nvPr/>
        </p:nvSpPr>
        <p:spPr>
          <a:xfrm>
            <a:off x="466077" y="434888"/>
            <a:ext cx="8216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Позитивная динамика достижений </a:t>
            </a:r>
            <a:r>
              <a:rPr lang="ru-RU" altLang="ru-RU" sz="2000" b="1" kern="0">
                <a:solidFill>
                  <a:schemeClr val="bg1"/>
                </a:solidFill>
                <a:ea typeface="+mj-ea"/>
                <a:cs typeface="+mj-cs"/>
              </a:rPr>
              <a:t>обучающихся </a:t>
            </a:r>
            <a:r>
              <a:rPr kumimoji="0" lang="ru-RU" altLang="ru-RU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за последние три года на уроках физической культуры (в процентном соотношении)</a:t>
            </a: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30E9FF-647B-4391-943D-367246DF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33719"/>
            <a:ext cx="7575612" cy="50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8374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C3DB6CE-B855-4AD2-8FB5-3C271542C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9E2C99-E5C6-4746-A9B1-EF0A6588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243" b="41694"/>
          <a:stretch>
            <a:fillRect/>
          </a:stretch>
        </p:blipFill>
        <p:spPr>
          <a:xfrm>
            <a:off x="-18" y="-3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6037BB-8A92-4BCE-9B52-99D6921DE92B}"/>
              </a:ext>
            </a:extLst>
          </p:cNvPr>
          <p:cNvSpPr txBox="1"/>
          <p:nvPr/>
        </p:nvSpPr>
        <p:spPr>
          <a:xfrm>
            <a:off x="442219" y="408372"/>
            <a:ext cx="2673843" cy="1836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Уроки физической культуры</a:t>
            </a:r>
            <a:endParaRPr lang="en-US" sz="3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8E7489-9718-4E20-9C69-0C3E5181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0" r="-1" b="33783"/>
          <a:stretch>
            <a:fillRect/>
          </a:stretch>
        </p:blipFill>
        <p:spPr>
          <a:xfrm>
            <a:off x="4283129" y="10"/>
            <a:ext cx="4860868" cy="4216177"/>
          </a:xfrm>
          <a:custGeom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C54E5D-B6B8-4451-9EC9-860E2698B6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2" r="1" b="37685"/>
          <a:stretch>
            <a:fillRect/>
          </a:stretch>
        </p:blipFill>
        <p:spPr>
          <a:xfrm>
            <a:off x="3808603" y="4323898"/>
            <a:ext cx="3076370" cy="2534102"/>
          </a:xfrm>
          <a:custGeom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9DD652-5CFF-419C-964F-9C5CC20391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435" r="1" b="1"/>
          <a:stretch>
            <a:fillRect/>
          </a:stretch>
        </p:blipFill>
        <p:spPr>
          <a:xfrm>
            <a:off x="6980757" y="4323902"/>
            <a:ext cx="2163245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848F64AA-5BE2-4280-BEFA-DC288118F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65AA7B-54A8-4240-B533-5E1C6FB9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21" r="2" b="29358"/>
          <a:stretch>
            <a:fillRect/>
          </a:stretch>
        </p:blipFill>
        <p:spPr>
          <a:xfrm>
            <a:off x="20" y="2"/>
            <a:ext cx="5650960" cy="4197368"/>
          </a:xfrm>
          <a:custGeom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86A068-5417-4A92-8C14-A86712C1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4853"/>
          <a:stretch>
            <a:fillRect/>
          </a:stretch>
        </p:blipFill>
        <p:spPr>
          <a:xfrm>
            <a:off x="5740152" y="1"/>
            <a:ext cx="3403847" cy="3877247"/>
          </a:xfrm>
          <a:custGeom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6234BC-139C-45D4-AAD7-1F34034797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767" r="-1" b="34179"/>
          <a:stretch>
            <a:fillRect/>
          </a:stretch>
        </p:blipFill>
        <p:spPr>
          <a:xfrm>
            <a:off x="20" y="4316255"/>
            <a:ext cx="5127618" cy="2541737"/>
          </a:xfrm>
          <a:custGeom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DAD0CF-1FCC-4701-901F-C0CE099D12FB}"/>
              </a:ext>
            </a:extLst>
          </p:cNvPr>
          <p:cNvSpPr txBox="1"/>
          <p:nvPr/>
        </p:nvSpPr>
        <p:spPr>
          <a:xfrm>
            <a:off x="4757737" y="3996130"/>
            <a:ext cx="4129361" cy="157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Уроки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1076737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On-screen Show (4:3)</PresentationFormat>
  <Paragraphs>37</Paragraphs>
  <Slides>21</Slides>
  <Notes>0</Notes>
  <TotalTime>312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6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Name of  presentation</dc:title>
  <dc:creator>Павел</dc:creator>
  <cp:lastModifiedBy>school2</cp:lastModifiedBy>
  <cp:revision>55</cp:revision>
  <dcterms:created xsi:type="dcterms:W3CDTF">2014-11-21T11:00:06Z</dcterms:created>
  <dcterms:modified xsi:type="dcterms:W3CDTF">2025-04-03T08:37:38Z</dcterms:modified>
</cp:coreProperties>
</file>