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90" r:id="rId4"/>
    <p:sldId id="291" r:id="rId5"/>
    <p:sldId id="265" r:id="rId6"/>
    <p:sldId id="292" r:id="rId7"/>
    <p:sldId id="266" r:id="rId8"/>
    <p:sldId id="280" r:id="rId9"/>
    <p:sldId id="282" r:id="rId10"/>
    <p:sldId id="267" r:id="rId11"/>
    <p:sldId id="270" r:id="rId12"/>
    <p:sldId id="283" r:id="rId13"/>
    <p:sldId id="271" r:id="rId14"/>
    <p:sldId id="272" r:id="rId15"/>
    <p:sldId id="273" r:id="rId16"/>
    <p:sldId id="281" r:id="rId17"/>
    <p:sldId id="274" r:id="rId18"/>
    <p:sldId id="277" r:id="rId19"/>
    <p:sldId id="275" r:id="rId20"/>
    <p:sldId id="289" r:id="rId21"/>
    <p:sldId id="276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jpeg"/><Relationship Id="rId2" Type="http://schemas.microsoft.com/office/2007/relationships/hdphoto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357290" y="714356"/>
            <a:ext cx="7072362" cy="5729338"/>
            <a:chOff x="1212407" y="2146448"/>
            <a:chExt cx="7068686" cy="874065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2407" y="2146448"/>
              <a:ext cx="7068686" cy="4766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«Формирование основ логического мышления у детей старшего дошкольного возраста».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8212372"/>
              <a:ext cx="5084703" cy="2674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Пинюкова</a:t>
              </a: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 Елена Михайловна </a:t>
              </a:r>
              <a:endPara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Педагог-психолог </a:t>
              </a:r>
              <a:endPara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МДОУ Детский сад  «Сказка»  </a:t>
              </a:r>
              <a:endPara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пгт</a:t>
              </a: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. Спирово </a:t>
              </a:r>
              <a:endPara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2024г</a:t>
              </a:r>
              <a:endPara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858180" cy="2286016"/>
          </a:xfrm>
        </p:spPr>
        <p:txBody>
          <a:bodyPr/>
          <a:lstStyle/>
          <a:p>
            <a:pPr algn="l"/>
            <a:r>
              <a:rPr lang="ru-RU" sz="2400" b="1" i="1" dirty="0" smtClean="0"/>
              <a:t>Мыслительная операция - систематизация</a:t>
            </a:r>
            <a:br>
              <a:rPr lang="ru-RU" sz="2400" i="1" dirty="0" smtClean="0"/>
            </a:br>
            <a:r>
              <a:rPr lang="ru-RU" sz="2400" b="1" i="1" dirty="0" smtClean="0"/>
              <a:t>Систематизация</a:t>
            </a:r>
            <a:r>
              <a:rPr lang="ru-RU" sz="2400" i="1" dirty="0" smtClean="0"/>
              <a:t> – </a:t>
            </a:r>
            <a:r>
              <a:rPr lang="ru-RU" sz="2400" dirty="0" smtClean="0"/>
              <a:t>расположение отдельных предметов, явлений в определенном порядке по какому-то признаку.</a:t>
            </a:r>
            <a:br>
              <a:rPr lang="ru-RU" sz="2400" dirty="0" smtClean="0"/>
            </a:br>
            <a:r>
              <a:rPr lang="ru-RU" sz="2400" b="1" i="1" dirty="0" smtClean="0"/>
              <a:t>«Продолжи ряд»</a:t>
            </a:r>
            <a:br>
              <a:rPr lang="ru-RU" sz="2400" i="1" dirty="0" smtClean="0"/>
            </a:br>
            <a:r>
              <a:rPr lang="ru-RU" sz="2400" i="1" dirty="0" smtClean="0"/>
              <a:t>«</a:t>
            </a:r>
            <a:r>
              <a:rPr lang="ru-RU" sz="2400" b="1" i="1" dirty="0" smtClean="0"/>
              <a:t>Гирлянда из осенних листьев»</a:t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br>
              <a:rPr lang="ru-RU" dirty="0" smtClean="0"/>
            </a:b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 l="15538" t="3774" r="6772" b="20755"/>
          <a:stretch>
            <a:fillRect/>
          </a:stretch>
        </p:blipFill>
        <p:spPr bwMode="auto">
          <a:xfrm>
            <a:off x="1071538" y="2714620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14620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Дидактическая игра</a:t>
            </a:r>
            <a:br>
              <a:rPr lang="ru-RU" sz="2400" i="1" dirty="0" smtClean="0"/>
            </a:br>
            <a:r>
              <a:rPr lang="ru-RU" sz="2400" b="1" i="1" dirty="0" smtClean="0"/>
              <a:t>«Разложи по смыслу»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 l="17895" r="16842"/>
          <a:stretch>
            <a:fillRect/>
          </a:stretch>
        </p:blipFill>
        <p:spPr bwMode="auto">
          <a:xfrm>
            <a:off x="2357422" y="1785926"/>
            <a:ext cx="4429156" cy="442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858180" cy="1143000"/>
          </a:xfrm>
        </p:spPr>
        <p:txBody>
          <a:bodyPr/>
          <a:lstStyle/>
          <a:p>
            <a:r>
              <a:rPr lang="ru-RU" sz="2400" b="1" i="1" dirty="0" smtClean="0"/>
              <a:t>Мыслительные операции – классификация и обобщение</a:t>
            </a:r>
            <a:br>
              <a:rPr lang="ru-RU" sz="2400" i="1" dirty="0" smtClean="0"/>
            </a:br>
            <a:r>
              <a:rPr lang="ru-RU" sz="2400" b="1" i="1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071546"/>
            <a:ext cx="3583487" cy="2612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929066"/>
            <a:ext cx="3714658" cy="25338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643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439850"/>
          </a:xfrm>
        </p:spPr>
        <p:txBody>
          <a:bodyPr/>
          <a:lstStyle/>
          <a:p>
            <a:pPr algn="l"/>
            <a:r>
              <a:rPr lang="ru-RU" sz="2400" b="1" i="1" dirty="0" smtClean="0"/>
              <a:t>Игры, направленные на установление связей между предметами по смыслу</a:t>
            </a:r>
            <a:br>
              <a:rPr lang="ru-RU" sz="2400" i="1" dirty="0" smtClean="0"/>
            </a:br>
            <a:r>
              <a:rPr lang="ru-RU" sz="2400" b="1" i="1" dirty="0" smtClean="0"/>
              <a:t>Дидактическая игра «Найди пару»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2" b="18429"/>
          <a:stretch>
            <a:fillRect/>
          </a:stretch>
        </p:blipFill>
        <p:spPr>
          <a:xfrm>
            <a:off x="1071538" y="1785927"/>
            <a:ext cx="1728191" cy="2357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 b="18140"/>
          <a:stretch>
            <a:fillRect/>
          </a:stretch>
        </p:blipFill>
        <p:spPr>
          <a:xfrm>
            <a:off x="2857488" y="4214818"/>
            <a:ext cx="1643074" cy="235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b="20493"/>
          <a:stretch>
            <a:fillRect/>
          </a:stretch>
        </p:blipFill>
        <p:spPr>
          <a:xfrm>
            <a:off x="1000100" y="4214818"/>
            <a:ext cx="1798380" cy="2357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2" b="19282"/>
          <a:stretch>
            <a:fillRect/>
          </a:stretch>
        </p:blipFill>
        <p:spPr>
          <a:xfrm>
            <a:off x="2857488" y="1785927"/>
            <a:ext cx="1673192" cy="235745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3929090" cy="3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439850"/>
          </a:xfrm>
        </p:spPr>
        <p:txBody>
          <a:bodyPr/>
          <a:lstStyle/>
          <a:p>
            <a:r>
              <a:rPr lang="ru-RU" sz="2400" b="1" i="1" dirty="0" smtClean="0"/>
              <a:t>Игры, направленные на установление причинно-следственных связей между предметами по смыслу</a:t>
            </a:r>
            <a:br>
              <a:rPr lang="ru-RU" sz="2400" i="1" dirty="0" smtClean="0"/>
            </a:br>
            <a:r>
              <a:rPr lang="ru-RU" sz="2400" b="1" i="1" dirty="0" smtClean="0"/>
              <a:t>Дидактическая игра</a:t>
            </a:r>
            <a:br>
              <a:rPr lang="ru-RU" sz="2400" i="1" dirty="0" smtClean="0"/>
            </a:br>
            <a:r>
              <a:rPr lang="ru-RU" sz="2400" b="1" i="1" dirty="0" smtClean="0"/>
              <a:t>«Что было сначала, а что потом»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7" r="22560" b="30629"/>
          <a:stretch>
            <a:fillRect/>
          </a:stretch>
        </p:blipFill>
        <p:spPr>
          <a:xfrm>
            <a:off x="1000100" y="2500306"/>
            <a:ext cx="2571768" cy="3567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40" r="23446" b="64283"/>
          <a:stretch>
            <a:fillRect/>
          </a:stretch>
        </p:blipFill>
        <p:spPr>
          <a:xfrm>
            <a:off x="3571868" y="2500306"/>
            <a:ext cx="2500330" cy="3643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8" r="22121" b="30468"/>
          <a:stretch>
            <a:fillRect/>
          </a:stretch>
        </p:blipFill>
        <p:spPr>
          <a:xfrm>
            <a:off x="6143636" y="2500306"/>
            <a:ext cx="2786082" cy="3649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72386" cy="917596"/>
          </a:xfrm>
        </p:spPr>
        <p:txBody>
          <a:bodyPr/>
          <a:lstStyle/>
          <a:p>
            <a:r>
              <a:rPr lang="ru-RU" sz="2800" b="1" i="1" dirty="0" smtClean="0"/>
              <a:t>Дидактическая игра «Четвёртый лишний»</a:t>
            </a:r>
            <a:endParaRPr lang="ru-RU" sz="2800" b="1" i="1" dirty="0"/>
          </a:p>
        </p:txBody>
      </p:sp>
      <p:pic>
        <p:nvPicPr>
          <p:cNvPr id="2050" name="Picture 2" descr="C:\Users\admin\Desktop\5GY1TL06dx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85852" y="1357298"/>
            <a:ext cx="73581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872442" cy="6072230"/>
          </a:xfrm>
        </p:spPr>
        <p:txBody>
          <a:bodyPr/>
          <a:lstStyle/>
          <a:p>
            <a:pPr algn="l"/>
            <a:r>
              <a:rPr lang="ru-RU" sz="2400" dirty="0" smtClean="0"/>
              <a:t>  Один из основных приёмов развития логического мышления – это </a:t>
            </a:r>
            <a:r>
              <a:rPr lang="ru-RU" sz="2400" b="1" dirty="0" smtClean="0"/>
              <a:t>вопросы</a:t>
            </a:r>
            <a:r>
              <a:rPr lang="ru-RU" sz="2400" dirty="0" smtClean="0"/>
              <a:t> к детям.                                                  В работе с детьми использую следующие вопросы.</a:t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b="1" i="1" dirty="0" err="1" smtClean="0"/>
              <a:t>Репродуктивно-мнемические</a:t>
            </a:r>
            <a:r>
              <a:rPr lang="ru-RU" sz="2400" b="1" i="1" dirty="0" smtClean="0"/>
              <a:t>:</a:t>
            </a:r>
            <a:r>
              <a:rPr lang="ru-RU" sz="2400" i="1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-Что это такое? </a:t>
            </a:r>
            <a:br>
              <a:rPr lang="ru-RU" sz="2400" dirty="0" smtClean="0"/>
            </a:br>
            <a:r>
              <a:rPr lang="ru-RU" sz="2400" dirty="0" smtClean="0"/>
              <a:t>-Какого цвета флажки? </a:t>
            </a:r>
            <a:br>
              <a:rPr lang="ru-RU" sz="2400" dirty="0" smtClean="0"/>
            </a:br>
            <a:r>
              <a:rPr lang="ru-RU" sz="2400" dirty="0" smtClean="0"/>
              <a:t>-Как называется эта фигура? </a:t>
            </a:r>
            <a:br>
              <a:rPr lang="ru-RU" sz="2400" dirty="0" smtClean="0"/>
            </a:br>
            <a:r>
              <a:rPr lang="ru-RU" sz="2400" dirty="0" smtClean="0"/>
              <a:t>-Чем похожи квадрат и треугольник?</a:t>
            </a:r>
            <a:br>
              <a:rPr lang="ru-RU" sz="2400" dirty="0" smtClean="0"/>
            </a:br>
            <a:r>
              <a:rPr lang="ru-RU" sz="2400" b="1" dirty="0" smtClean="0"/>
              <a:t>- </a:t>
            </a:r>
            <a:r>
              <a:rPr lang="ru-RU" sz="2400" b="1" i="1" dirty="0" smtClean="0"/>
              <a:t>Репродуктивно-познавательные:</a:t>
            </a:r>
            <a:r>
              <a:rPr lang="ru-RU" sz="2400" i="1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-Сколько будет на полке кубиков, если я поставлю ещё один? </a:t>
            </a:r>
            <a:br>
              <a:rPr lang="ru-RU" sz="2400" dirty="0" smtClean="0"/>
            </a:br>
            <a:r>
              <a:rPr lang="ru-RU" sz="2400" dirty="0" smtClean="0"/>
              <a:t>-Какое число больше (меньше): девять или семь?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b="1" i="1" dirty="0" smtClean="0"/>
              <a:t>Продуктивно-познавательные: </a:t>
            </a:r>
            <a:br>
              <a:rPr lang="ru-RU" sz="2400" dirty="0" smtClean="0"/>
            </a:br>
            <a:r>
              <a:rPr lang="ru-RU" sz="2400" dirty="0" smtClean="0"/>
              <a:t>-Что надо сделать, чтобы кружков стало 9? </a:t>
            </a:r>
            <a:br>
              <a:rPr lang="ru-RU" sz="2400" dirty="0" smtClean="0"/>
            </a:br>
            <a:r>
              <a:rPr lang="ru-RU" sz="2400" dirty="0" smtClean="0"/>
              <a:t>-Как разделить полоску на равные части? </a:t>
            </a:r>
            <a:br>
              <a:rPr lang="ru-RU" sz="2400" dirty="0" smtClean="0"/>
            </a:br>
            <a:r>
              <a:rPr lang="ru-RU" sz="2400" dirty="0" smtClean="0"/>
              <a:t>- Как можно определить, какой флажок в ряду красный?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3571900" cy="5715040"/>
          </a:xfrm>
        </p:spPr>
        <p:txBody>
          <a:bodyPr/>
          <a:lstStyle/>
          <a:p>
            <a:pPr algn="l"/>
            <a:r>
              <a:rPr lang="ru-RU" sz="2400" b="1" i="1" dirty="0" smtClean="0"/>
              <a:t>Словесно-логические игры:</a:t>
            </a:r>
            <a:br>
              <a:rPr lang="ru-RU" sz="2400" b="1" i="1" dirty="0" smtClean="0"/>
            </a:br>
            <a:r>
              <a:rPr lang="ru-RU" sz="2400" i="1" dirty="0" smtClean="0"/>
              <a:t>«Назови одним словом»</a:t>
            </a:r>
            <a:br>
              <a:rPr lang="ru-RU" sz="2400" i="1" dirty="0" smtClean="0"/>
            </a:br>
            <a:r>
              <a:rPr lang="ru-RU" sz="2400" i="1" dirty="0" smtClean="0"/>
              <a:t>«Назови лишнее слово»</a:t>
            </a:r>
            <a:br>
              <a:rPr lang="ru-RU" sz="2400" i="1" dirty="0" smtClean="0"/>
            </a:br>
            <a:r>
              <a:rPr lang="ru-RU" sz="2400" i="1" dirty="0" smtClean="0"/>
              <a:t>«Назови три предмета» </a:t>
            </a:r>
            <a:br>
              <a:rPr lang="ru-RU" sz="2400" i="1" dirty="0" smtClean="0"/>
            </a:br>
            <a:r>
              <a:rPr lang="ru-RU" sz="2400" i="1" dirty="0" smtClean="0"/>
              <a:t>«Назови слова , противоположные по смыслу»</a:t>
            </a:r>
            <a:br>
              <a:rPr lang="ru-RU" sz="2400" i="1" dirty="0" smtClean="0"/>
            </a:br>
            <a:r>
              <a:rPr lang="ru-RU" sz="2400" i="1" dirty="0" smtClean="0"/>
              <a:t>«Чем похожи и чем отличаются»</a:t>
            </a:r>
            <a:br>
              <a:rPr lang="ru-RU" sz="2400" i="1" dirty="0" smtClean="0"/>
            </a:br>
            <a:r>
              <a:rPr lang="ru-RU" sz="2400" i="1" dirty="0" smtClean="0"/>
              <a:t>«</a:t>
            </a:r>
            <a:r>
              <a:rPr lang="ru-RU" sz="2400" i="1" dirty="0" err="1" smtClean="0"/>
              <a:t>Да-нет</a:t>
            </a:r>
            <a:r>
              <a:rPr lang="ru-RU" sz="2400" i="1" dirty="0" smtClean="0"/>
              <a:t>»</a:t>
            </a:r>
            <a:br>
              <a:rPr lang="ru-RU" sz="2400" i="1" dirty="0" smtClean="0"/>
            </a:br>
            <a:r>
              <a:rPr lang="ru-RU" sz="2400" i="1" dirty="0" smtClean="0"/>
              <a:t>«Скажи наоборот»</a:t>
            </a:r>
            <a:br>
              <a:rPr lang="ru-RU" sz="2400" i="1" dirty="0" smtClean="0"/>
            </a:br>
            <a:r>
              <a:rPr lang="ru-RU" sz="2400" i="1" dirty="0" smtClean="0"/>
              <a:t>«Логические цепочки»</a:t>
            </a:r>
            <a:br>
              <a:rPr lang="ru-RU" sz="2400" i="1" dirty="0" smtClean="0"/>
            </a:br>
            <a:r>
              <a:rPr lang="ru-RU" sz="2400" i="1" dirty="0" smtClean="0"/>
              <a:t>«Летает не летает»</a:t>
            </a:r>
            <a:br>
              <a:rPr lang="ru-RU" sz="2400" i="1" dirty="0" smtClean="0"/>
            </a:br>
            <a:r>
              <a:rPr lang="ru-RU" sz="2400" i="1" dirty="0" smtClean="0"/>
              <a:t>«Закончи предложение»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 l="3774" t="3489" r="3774"/>
          <a:stretch>
            <a:fillRect/>
          </a:stretch>
        </p:blipFill>
        <p:spPr bwMode="auto">
          <a:xfrm>
            <a:off x="5214942" y="1500174"/>
            <a:ext cx="3500462" cy="39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3071834" cy="6000792"/>
          </a:xfrm>
        </p:spPr>
        <p:txBody>
          <a:bodyPr/>
          <a:lstStyle/>
          <a:p>
            <a:pPr algn="l"/>
            <a:br>
              <a:rPr lang="ru-RU" sz="2400" b="1" i="1" dirty="0" smtClean="0"/>
            </a:br>
            <a:r>
              <a:rPr lang="ru-RU" sz="2400" b="1" i="1" dirty="0" smtClean="0"/>
              <a:t>Дидактические игры с использованием ИКТ :</a:t>
            </a:r>
            <a:br>
              <a:rPr lang="ru-RU" sz="2400" dirty="0" smtClean="0"/>
            </a:br>
            <a:r>
              <a:rPr lang="ru-RU" sz="2400" i="1" dirty="0" smtClean="0"/>
              <a:t>«</a:t>
            </a:r>
            <a:r>
              <a:rPr lang="ru-RU" sz="2400" i="1" dirty="0" smtClean="0"/>
              <a:t>Четвертый лишний</a:t>
            </a:r>
            <a:r>
              <a:rPr lang="ru-RU" sz="2400" i="1" dirty="0" smtClean="0"/>
              <a:t>»,</a:t>
            </a:r>
            <a:br>
              <a:rPr lang="ru-RU" sz="2400" i="1" dirty="0" smtClean="0"/>
            </a:br>
            <a:r>
              <a:rPr lang="ru-RU" sz="2400" i="1" dirty="0" smtClean="0"/>
              <a:t>«</a:t>
            </a:r>
            <a:r>
              <a:rPr lang="ru-RU" sz="2400" i="1" dirty="0" smtClean="0"/>
              <a:t>Продолжи ряд», </a:t>
            </a:r>
            <a:r>
              <a:rPr lang="ru-RU" sz="2400" i="1" dirty="0" smtClean="0"/>
              <a:t> «</a:t>
            </a:r>
            <a:r>
              <a:rPr lang="ru-RU" sz="2400" i="1" dirty="0" smtClean="0"/>
              <a:t>Почини забор», «Ближе - дальше», «Виды транспорта», «Времена года».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 t="4348" r="12658"/>
          <a:stretch>
            <a:fillRect/>
          </a:stretch>
        </p:blipFill>
        <p:spPr bwMode="auto">
          <a:xfrm>
            <a:off x="4572000" y="785794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15262" cy="5929354"/>
          </a:xfrm>
        </p:spPr>
        <p:txBody>
          <a:bodyPr/>
          <a:lstStyle/>
          <a:p>
            <a:pPr lvl="0" algn="l" eaLnBrk="1" hangingPunct="1"/>
            <a:r>
              <a:rPr lang="ru-RU" sz="2400" b="1" i="1" dirty="0" smtClean="0"/>
              <a:t> </a:t>
            </a:r>
            <a:br>
              <a:rPr lang="ru-RU" sz="2400" dirty="0" smtClean="0"/>
            </a:br>
            <a:r>
              <a:rPr lang="ru-RU" sz="2800" b="1" i="1" dirty="0" smtClean="0"/>
              <a:t>П</a:t>
            </a:r>
            <a:r>
              <a:rPr lang="ru-RU" sz="2800" b="1" i="1" dirty="0" smtClean="0">
                <a:solidFill>
                  <a:srgbClr val="0101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едагогическое просвещение родителей. Включает в себя: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0101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коллективные и индивидуальные беседы;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0101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консультации («Несколько золотых правил для родителей», «Чем занять ребенка дома»).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0101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выставка методической литературы и пособий по теме опыта;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0101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анкетирование родителей по теме: «Познавательные способности вашего ребенка».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101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4286280" cy="6286544"/>
          </a:xfrm>
        </p:spPr>
        <p:txBody>
          <a:bodyPr/>
          <a:lstStyle/>
          <a:p>
            <a:pPr algn="l"/>
            <a:br>
              <a:rPr lang="ru-RU" sz="2400" b="1" i="1" dirty="0" smtClean="0"/>
            </a:br>
            <a:br>
              <a:rPr lang="ru-RU" sz="2400" b="1" i="1" dirty="0" smtClean="0"/>
            </a:br>
            <a:br>
              <a:rPr lang="ru-RU" sz="2400" b="1" i="1" dirty="0" smtClean="0"/>
            </a:br>
            <a:r>
              <a:rPr lang="ru-RU" sz="2400" b="1" i="1" dirty="0" smtClean="0"/>
              <a:t>Мышление</a:t>
            </a:r>
            <a:r>
              <a:rPr lang="ru-RU" sz="2400" i="1" dirty="0" smtClean="0"/>
              <a:t> - высшая ступень познания человеком действительности. Чувственной основой мышления являются ощущения, восприятия и представления. Через органы чувств - это единственные каналы связи организма с окружающим миром - поступает в мозг информация. Содержание информации перерабатывается мозгом.</a:t>
            </a:r>
            <a:br>
              <a:rPr lang="ru-RU" sz="2400" i="1" dirty="0" smtClean="0"/>
            </a:br>
            <a:br>
              <a:rPr lang="ru-RU" sz="2400" i="1" dirty="0" smtClean="0"/>
            </a:b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/>
          <a:srcRect l="18367" r="14286"/>
          <a:stretch>
            <a:fillRect/>
          </a:stretch>
        </p:blipFill>
        <p:spPr bwMode="auto">
          <a:xfrm>
            <a:off x="5643570" y="2428868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357166"/>
            <a:ext cx="807246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Важнейшая задача цивилизации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научить человека мыслить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Эдисон.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43866" cy="6215106"/>
          </a:xfrm>
        </p:spPr>
        <p:txBody>
          <a:bodyPr/>
          <a:lstStyle/>
          <a:p>
            <a:pPr algn="l"/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i="1" dirty="0" smtClean="0"/>
              <a:t>Работая над темой «Формирование основ логического мышления у детей старшего дошкольного возраста», я пришла к выводу, что наиболее эффективными средствами являются дидактические игры; игры, направленные на установление связей между предметами по смыслу; вопросы детям; игры, с использованием ИКТ, которые эмоционально воздействуют на детей.</a:t>
            </a:r>
            <a:br>
              <a:rPr lang="ru-RU" sz="2400" i="1" dirty="0" smtClean="0"/>
            </a:br>
            <a:r>
              <a:rPr lang="ru-RU" sz="2400" i="1" dirty="0" smtClean="0"/>
              <a:t>Игры активизируют детей, так как в них заложена смена деятельности: дети слушают, думают, отвечают на вопросы, считают, находят их значения и выявляют результаты, узнают интересные факты, что не только способствует взаимосвязи различных аспектов окружающего мира, но и расширяет кругозор и побуждает к самостоятельному познанию нового.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/>
          <p:nvPr/>
        </p:nvGrpSpPr>
        <p:grpSpPr bwMode="auto">
          <a:xfrm>
            <a:off x="1214414" y="164305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 </a:t>
              </a:r>
              <a:endPara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70C0"/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rgbClr val="0070C0"/>
                </a:solidFill>
                <a:latin typeface="Monotype Corsiva" panose="03010101010201010101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71538" y="192880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86742" cy="6215106"/>
          </a:xfrm>
        </p:spPr>
        <p:txBody>
          <a:bodyPr/>
          <a:lstStyle/>
          <a:p>
            <a:pPr algn="l"/>
            <a:r>
              <a:rPr lang="ru-RU" sz="2400" i="1" dirty="0" smtClean="0"/>
              <a:t>Развитие мышления у дошкольника происходит в несколько этапов.                                                                          Первым развивается </a:t>
            </a:r>
            <a:r>
              <a:rPr lang="ru-RU" sz="2400" b="1" i="1" dirty="0" smtClean="0"/>
              <a:t>наглядно-действенное мышление </a:t>
            </a:r>
            <a:r>
              <a:rPr lang="ru-RU" sz="2400" i="1" dirty="0" smtClean="0"/>
              <a:t>(от 6-7 месяцев до 3лет).Формируется самостоятельно, когда ребёнок исследует мир вокруг себя.</a:t>
            </a:r>
            <a:br>
              <a:rPr lang="ru-RU" sz="2400" i="1" dirty="0" smtClean="0"/>
            </a:br>
            <a:r>
              <a:rPr lang="ru-RU" sz="2400" i="1" dirty="0" smtClean="0"/>
              <a:t> Следующим формируется </a:t>
            </a:r>
            <a:r>
              <a:rPr lang="ru-RU" sz="2400" b="1" i="1" dirty="0" smtClean="0"/>
              <a:t>наглядно-образное мышление</a:t>
            </a:r>
            <a:r>
              <a:rPr lang="ru-RU" sz="2400" i="1" dirty="0" smtClean="0"/>
              <a:t> (от 4до 7 лет) К изучению мира руками добавляется система образов, запечатленных в памяти. Это означает, что ребёнок может наглядно воспроизвести уже знакомый ему предмет.  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b="1" i="1" dirty="0" smtClean="0"/>
              <a:t>Словесно-логическое мышление </a:t>
            </a:r>
            <a:r>
              <a:rPr lang="ru-RU" sz="2400" i="1" dirty="0" smtClean="0"/>
              <a:t>начинает формироваться в 5-7 лет и продолжает свое развитие уже в начальной школе. Оно предполагает развитие умения оперировать словами, понимать логику рассуждений.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15304" cy="6072230"/>
          </a:xfrm>
        </p:spPr>
        <p:txBody>
          <a:bodyPr/>
          <a:lstStyle/>
          <a:p>
            <a:pPr algn="l"/>
            <a:br>
              <a:rPr lang="ru-RU" sz="2400" b="1" i="1" dirty="0" smtClean="0"/>
            </a:br>
            <a:r>
              <a:rPr lang="ru-RU" sz="2800" b="1" i="1" dirty="0" smtClean="0"/>
              <a:t>Для развития логического мышления необходимо:</a:t>
            </a:r>
            <a:br>
              <a:rPr lang="ru-RU" sz="2800" i="1" dirty="0" smtClean="0"/>
            </a:br>
            <a:r>
              <a:rPr lang="ru-RU" sz="2800" i="1" dirty="0" smtClean="0"/>
              <a:t>- развивать у старших дошкольников логические приемы (анализ, синтез, сравнение, обобщение, классификацию, систематизацию);</a:t>
            </a:r>
            <a:br>
              <a:rPr lang="ru-RU" sz="2800" i="1" dirty="0" smtClean="0"/>
            </a:br>
            <a:r>
              <a:rPr lang="ru-RU" sz="2800" i="1" dirty="0" smtClean="0"/>
              <a:t>- формировать умения понимать и прослеживать причинно-следственные связи и на их основе делать простейшие умозаключения;</a:t>
            </a:r>
            <a:br>
              <a:rPr lang="ru-RU" sz="2800" i="1" dirty="0" smtClean="0"/>
            </a:br>
            <a:r>
              <a:rPr lang="ru-RU" sz="2800" i="1" dirty="0" smtClean="0"/>
              <a:t>- формировать элементарные математические представления у детей.</a:t>
            </a:r>
            <a:br>
              <a:rPr lang="ru-RU" sz="2800" i="1" dirty="0" smtClean="0"/>
            </a:br>
            <a:br>
              <a:rPr lang="ru-RU" sz="2400" i="1" dirty="0" smtClean="0"/>
            </a:b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715304" cy="6297634"/>
          </a:xfrm>
        </p:spPr>
        <p:txBody>
          <a:bodyPr/>
          <a:lstStyle/>
          <a:p>
            <a:pPr algn="l"/>
            <a:r>
              <a:rPr lang="ru-RU" i="1" dirty="0" smtClean="0"/>
              <a:t> </a:t>
            </a:r>
            <a:r>
              <a:rPr lang="ru-RU" sz="2800" i="1" dirty="0" smtClean="0"/>
              <a:t>Эффективным средством развития логического мышления является </a:t>
            </a:r>
            <a:r>
              <a:rPr lang="ru-RU" sz="2800" b="1" i="1" dirty="0" smtClean="0"/>
              <a:t>дидактическая игра</a:t>
            </a:r>
            <a:r>
              <a:rPr lang="ru-RU" sz="2800" i="1" dirty="0" smtClean="0"/>
              <a:t>.  </a:t>
            </a:r>
            <a:br>
              <a:rPr lang="ru-RU" sz="2800" i="1" dirty="0" smtClean="0"/>
            </a:br>
            <a:r>
              <a:rPr lang="ru-RU" sz="2800" i="1" dirty="0" smtClean="0"/>
              <a:t> Дидактическая игра делает процесс обучения более легким, занимательным и доступным.</a:t>
            </a:r>
            <a:br>
              <a:rPr lang="ru-RU" sz="2800" i="1" dirty="0" smtClean="0"/>
            </a:br>
            <a:r>
              <a:rPr lang="ru-RU" sz="2800" i="1" dirty="0" smtClean="0"/>
              <a:t>Многие дидактические игры ставят перед детьми задачу рационально самостоятельно использовать имеющиеся знания при решении мыслительных задач: находить характерные признаки в предметах и явлениях окружающего мира, сравнивать, группировать, классифицировать, делать правильные выводы и обобщения.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858180" cy="2368544"/>
          </a:xfrm>
        </p:spPr>
        <p:txBody>
          <a:bodyPr/>
          <a:lstStyle/>
          <a:p>
            <a:pPr algn="l"/>
            <a:r>
              <a:rPr lang="ru-RU" sz="2000" b="1" dirty="0" smtClean="0"/>
              <a:t>  </a:t>
            </a:r>
            <a:r>
              <a:rPr lang="ru-RU" sz="2400" b="1" i="1" dirty="0" smtClean="0"/>
              <a:t>Логические приемы умственных действий – анализ и синтез.</a:t>
            </a:r>
            <a:br>
              <a:rPr lang="ru-RU" sz="2000" dirty="0" smtClean="0"/>
            </a:br>
            <a:r>
              <a:rPr lang="ru-RU" sz="2000" i="1" dirty="0" smtClean="0"/>
              <a:t>Способность к синтезу формируется у ребенка раньше, чем к анализу. Если ребенок знает, как это было собрано (сложено, сконструировано), ему легче анализировать и выделять составные части. Для конструирования используются мозаики, конструкторы, кубики, разрезные картинки, подходящие по возрасту.</a:t>
            </a:r>
            <a:br>
              <a:rPr lang="ru-RU" sz="2000" i="1" dirty="0" smtClean="0"/>
            </a:br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214686"/>
            <a:ext cx="2214578" cy="3149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4"/>
          <a:stretch>
            <a:fillRect/>
          </a:stretch>
        </p:blipFill>
        <p:spPr>
          <a:xfrm>
            <a:off x="6500826" y="3214686"/>
            <a:ext cx="2374106" cy="31500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13208"/>
          <a:stretch>
            <a:fillRect/>
          </a:stretch>
        </p:blipFill>
        <p:spPr bwMode="auto">
          <a:xfrm>
            <a:off x="3286116" y="3214686"/>
            <a:ext cx="3071834" cy="31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/>
          <a:lstStyle/>
          <a:p>
            <a:r>
              <a:rPr lang="ru-RU" sz="2400" b="1" i="1" dirty="0" smtClean="0"/>
              <a:t>Дидактические игры: «Собери картинку», «Сложи узор», «Построй по схеме»</a:t>
            </a:r>
            <a:br>
              <a:rPr lang="ru-RU" b="1" i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2976" y="1071546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049" t="3704" r="6173" b="12345"/>
          <a:stretch>
            <a:fillRect/>
          </a:stretch>
        </p:blipFill>
        <p:spPr bwMode="auto">
          <a:xfrm>
            <a:off x="2857488" y="385762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86700" cy="785818"/>
          </a:xfrm>
        </p:spPr>
        <p:txBody>
          <a:bodyPr/>
          <a:lstStyle/>
          <a:p>
            <a:r>
              <a:rPr lang="ru-RU" sz="2800" b="1" i="1" dirty="0" smtClean="0"/>
              <a:t>Дидактическая игра «</a:t>
            </a:r>
            <a:r>
              <a:rPr lang="ru-RU" sz="2800" b="1" i="1" dirty="0" err="1" smtClean="0"/>
              <a:t>Колумбово</a:t>
            </a:r>
            <a:r>
              <a:rPr lang="ru-RU" sz="2800" b="1" i="1" dirty="0" smtClean="0"/>
              <a:t> яйцо», «</a:t>
            </a:r>
            <a:r>
              <a:rPr lang="ru-RU" sz="2800" b="1" i="1" dirty="0" err="1" smtClean="0"/>
              <a:t>Танграм</a:t>
            </a:r>
            <a:r>
              <a:rPr lang="ru-RU" sz="2800" b="1" i="1" dirty="0" smtClean="0"/>
              <a:t>», «Ребусы», «Кроссворды»</a:t>
            </a:r>
            <a:br>
              <a:rPr lang="ru-RU" sz="2800" b="1" i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0" y="1214422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858180" cy="2225668"/>
          </a:xfrm>
        </p:spPr>
        <p:txBody>
          <a:bodyPr/>
          <a:lstStyle/>
          <a:p>
            <a:pPr algn="l"/>
            <a:r>
              <a:rPr lang="ru-RU" sz="2400" b="1" dirty="0" smtClean="0"/>
              <a:t>  </a:t>
            </a:r>
            <a:r>
              <a:rPr lang="ru-RU" sz="2400" b="1" i="1" dirty="0" smtClean="0"/>
              <a:t>Мыслительная операция - сравнение</a:t>
            </a:r>
            <a:br>
              <a:rPr lang="ru-RU" sz="2000" i="1" dirty="0" smtClean="0"/>
            </a:br>
            <a:r>
              <a:rPr lang="ru-RU" sz="2000" b="1" i="1" dirty="0" smtClean="0"/>
              <a:t>Сравнение</a:t>
            </a:r>
            <a:r>
              <a:rPr lang="ru-RU" sz="2000" i="1" dirty="0" smtClean="0"/>
              <a:t> – логический прием умственных действий, требующий выявления сходства и различия между признаками объекта (предмета, явления, группы предметов).</a:t>
            </a:r>
            <a:br>
              <a:rPr lang="ru-RU" sz="2000" dirty="0" smtClean="0"/>
            </a:br>
            <a:br>
              <a:rPr lang="ru-RU" sz="2000" dirty="0" smtClean="0"/>
            </a:b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19312" r="12204" b="10168"/>
          <a:stretch>
            <a:fillRect/>
          </a:stretch>
        </p:blipFill>
        <p:spPr>
          <a:xfrm>
            <a:off x="2214546" y="1714488"/>
            <a:ext cx="4091564" cy="2571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87" b="15445"/>
          <a:stretch>
            <a:fillRect/>
          </a:stretch>
        </p:blipFill>
        <p:spPr>
          <a:xfrm>
            <a:off x="1500166" y="4357694"/>
            <a:ext cx="5616624" cy="221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5364</Words>
  <Application>WPS Presentation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Monotype Corsiva</vt:lpstr>
      <vt:lpstr>Calibri</vt:lpstr>
      <vt:lpstr>Microsoft YaHei</vt:lpstr>
      <vt:lpstr>Arial Unicode MS</vt:lpstr>
      <vt:lpstr>1_Тема Office</vt:lpstr>
      <vt:lpstr>PowerPoint 演示文稿</vt:lpstr>
      <vt:lpstr>   Мышление - высшая ступень познания человеком действительности. Чувственной основой мышления являются ощущения, восприятия и представления. Через органы чувств - это единственные каналы связи организма с окружающим миром - поступает в мозг информация. Содержание информации перерабатывается мозгом.   </vt:lpstr>
      <vt:lpstr>Развитие мышления у дошкольника происходит в несколько этапов.                                                                          Первым развивается наглядно-действенное мышление (от 6-7 месяцев до 3лет).Формируется самостоятельно, когда ребёнок исследует мир вокруг себя.  Следующим формируется наглядно-образное мышление (от 4до 7 лет) К изучению мира руками добавляется система образов, запечатленных в памяти. Это означает, что ребёнок может наглядно воспроизвести уже знакомый ему предмет.    Словесно-логическое мышление начинает формироваться в 5-7 лет и продолжает свое развитие уже в начальной школе. Оно предполагает развитие умения оперировать словами, понимать логику рассуждений. </vt:lpstr>
      <vt:lpstr> Для развития логического мышления необходимо: - развивать у старших дошкольников логические приемы (анализ, синтез, сравнение, обобщение, классификацию, систематизацию); - формировать умения понимать и прослеживать причинно-следственные связи и на их основе делать простейшие умозаключения; - формировать элементарные математические представления у детей.   </vt:lpstr>
      <vt:lpstr> Эффективным средством развития логического мышления является дидактическая игра.    Дидактическая игра делает процесс обучения более легким, занимательным и доступным. Многие дидактические игры ставят перед детьми задачу рационально самостоятельно использовать имеющиеся знания при решении мыслительных задач: находить характерные признаки в предметах и явлениях окружающего мира, сравнивать, группировать, классифицировать, делать правильные выводы и обобщения.</vt:lpstr>
      <vt:lpstr>  Логические приемы умственных действий – анализ и синтез. Способность к синтезу формируется у ребенка раньше, чем к анализу. Если ребенок знает, как это было собрано (сложено, сконструировано), ему легче анализировать и выделять составные части. Для конструирования используются мозаики, конструкторы, кубики, разрезные картинки, подходящие по возрасту. </vt:lpstr>
      <vt:lpstr>Дидактические игры: «Собери картинку», «Сложи узор», «Построй по схеме»  </vt:lpstr>
      <vt:lpstr>Дидактическая игра «Колумбово яйцо», «Танграм», «Ребусы», «Кроссворды»  </vt:lpstr>
      <vt:lpstr>  Мыслительная операция - сравнение Сравнение – логический прием умственных действий, требующий выявления сходства и различия между признаками объекта (предмета, явления, группы предметов).   </vt:lpstr>
      <vt:lpstr>Мыслительная операция - систематизация Систематизация – расположение отдельных предметов, явлений в определенном порядке по какому-то признаку. «Продолжи ряд» «Гирлянда из осенних листьев»    </vt:lpstr>
      <vt:lpstr>Дидактическая игра «Разложи по смыслу»</vt:lpstr>
      <vt:lpstr>Мыслительные операции – классификация и обобщение   </vt:lpstr>
      <vt:lpstr>Игры, направленные на установление связей между предметами по смыслу Дидактическая игра «Найди пару» </vt:lpstr>
      <vt:lpstr>Игры, направленные на установление причинно-следственных связей между предметами по смыслу Дидактическая игра «Что было сначала, а что потом» </vt:lpstr>
      <vt:lpstr>Дидактическая игра «Четвёртый лишний»</vt:lpstr>
      <vt:lpstr>  Один из основных приёмов развития логического мышления – это вопросы к детям.                                                  В работе с детьми использую следующие вопросы.  Репродуктивно-мнемические:  -Что это такое?  -Какого цвета флажки?  -Как называется эта фигура?  -Чем похожи квадрат и треугольник? - Репродуктивно-познавательные:  -Сколько будет на полке кубиков, если я поставлю ещё один?  -Какое число больше (меньше): девять или семь?  Продуктивно-познавательные:  -Что надо сделать, чтобы кружков стало 9?  -Как разделить полоску на равные части?  - Как можно определить, какой флажок в ряду красный? </vt:lpstr>
      <vt:lpstr>Словесно-логические игры: «Назови одним словом» «Назови лишнее слово» «Назови три предмета»  «Назови слова , противоположные по смыслу» «Чем похожи и чем отличаются» «Да-нет» «Скажи наоборот» «Логические цепочки» «Летает не летает» «Закончи предложение» </vt:lpstr>
      <vt:lpstr> Дидактические игры с использованием ИКТ : «Четвертый лишний», «Продолжи ряд»,  «Почини забор», «Ближе - дальше», «Виды транспорта», «Времена года». </vt:lpstr>
      <vt:lpstr>  Педагогическое просвещение родителей. Включает в себя: - коллективные и индивидуальные беседы; - консультации («Несколько золотых правил для родителей», «Чем занять ребенка дома»). - выставка методической литературы и пособий по теме опыта; - анкетирование родителей по теме: «Познавательные способности вашего ребенка».  </vt:lpstr>
      <vt:lpstr>      Работая над темой «Формирование основ логического мышления у детей старшего дошкольного возраста», я пришла к выводу, что наиболее эффективными средствами являются дидактические игры; игры, направленные на установление связей между предметами по смыслу; вопросы детям; игры, с использованием ИКТ, которые эмоционально воздействуют на детей. Игры активизируют детей, так как в них заложена смена деятельности: дети слушают, думают, отвечают на вопросы, считают, находят их значения и выявляют результаты, узнают интересные факты, что не только способствует взаимосвязи различных аспектов окружающего мира, но и расширяет кругозор и побуждает к самостоятельному познанию нового.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</cp:lastModifiedBy>
  <cp:revision>117</cp:revision>
  <dcterms:created xsi:type="dcterms:W3CDTF">2014-07-06T18:18:00Z</dcterms:created>
  <dcterms:modified xsi:type="dcterms:W3CDTF">2025-02-10T12:01:55Z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143B6CB36C344988BAEE7C67E3B01ED1_12</vt:lpwstr>
  </property>
  <property fmtid="{D5CDD505-2E9C-101B-9397-08002B2CF9AE}" pid="3" name="KSOProductBuildVer">
    <vt:lpwstr>1049-12.2.0.19805</vt:lpwstr>
  </property>
</Properties>
</file>