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72" r:id="rId4"/>
    <p:sldId id="258" r:id="rId5"/>
    <p:sldId id="274" r:id="rId6"/>
    <p:sldId id="275" r:id="rId7"/>
    <p:sldId id="273" r:id="rId8"/>
    <p:sldId id="267" r:id="rId9"/>
    <p:sldId id="276" r:id="rId10"/>
    <p:sldId id="277" r:id="rId11"/>
    <p:sldId id="278" r:id="rId12"/>
    <p:sldId id="279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103" autoAdjust="0"/>
  </p:normalViewPr>
  <p:slideViewPr>
    <p:cSldViewPr snapToGrid="0">
      <p:cViewPr varScale="1">
        <p:scale>
          <a:sx n="68" d="100"/>
          <a:sy n="68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A8B-E34F-4BD1-9751-62B4037F9EA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66A9-89AF-479F-B5CF-EA5E03CEC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44588"/>
      </p:ext>
    </p:extLst>
  </p:cSld>
  <p:clrMapOvr>
    <a:masterClrMapping/>
  </p:clrMapOvr>
  <p:transition spd="slow">
    <p:wip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A8B-E34F-4BD1-9751-62B4037F9EA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66A9-89AF-479F-B5CF-EA5E03CEC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08532"/>
      </p:ext>
    </p:extLst>
  </p:cSld>
  <p:clrMapOvr>
    <a:masterClrMapping/>
  </p:clrMapOvr>
  <p:transition spd="slow">
    <p:wip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A8B-E34F-4BD1-9751-62B4037F9EA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66A9-89AF-479F-B5CF-EA5E03CEC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49483"/>
      </p:ext>
    </p:extLst>
  </p:cSld>
  <p:clrMapOvr>
    <a:masterClrMapping/>
  </p:clrMapOvr>
  <p:transition spd="slow">
    <p:wip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png" /><Relationship Id="rId5" Type="http://schemas.openxmlformats.org/officeDocument/2006/relationships/image" Target="../media/image2.png" /><Relationship Id="rId6" Type="http://schemas.openxmlformats.org/officeDocument/2006/relationships/image" Target="../media/image3.png" /><Relationship Id="rId7" Type="http://schemas.openxmlformats.org/officeDocument/2006/relationships/image" Target="../media/image4.png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>
            <a:fillRect/>
          </a:stretch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>
            <a:fillRect/>
          </a:stretch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573A8B-E34F-4BD1-9751-62B4037F9EA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266A9-89AF-479F-B5CF-EA5E03CEC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09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2" r:id="rId2"/>
    <p:sldLayoutId id="2147483703" r:id="rId3"/>
  </p:sldLayoutIdLst>
  <p:transition spd="slow">
    <p:wipe/>
  </p:transition>
  <p:timing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png" /><Relationship Id="rId3" Type="http://schemas.openxmlformats.org/officeDocument/2006/relationships/image" Target="../media/image7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56059"/>
            <a:ext cx="1540042" cy="433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482" y="2130701"/>
            <a:ext cx="1548518" cy="438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489" y="295422"/>
            <a:ext cx="11568086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smtClean="0">
                <a:solidFill>
                  <a:srgbClr val="C00000"/>
                </a:solidFill>
              </a:rPr>
              <a:t>«Воинское захоронение </a:t>
            </a:r>
            <a:endParaRPr lang="ru-RU" sz="4000" b="1" i="1" smtClean="0">
              <a:solidFill>
                <a:srgbClr val="C00000"/>
              </a:solidFill>
            </a:endParaRPr>
          </a:p>
          <a:p>
            <a:r>
              <a:rPr lang="ru-RU" sz="4000" b="1" i="1" smtClean="0">
                <a:solidFill>
                  <a:srgbClr val="C00000"/>
                </a:solidFill>
              </a:rPr>
              <a:t>в д.Бирючево Спировского</a:t>
            </a:r>
            <a:r>
              <a:rPr lang="ru-RU" sz="4000" b="1" i="1">
                <a:solidFill>
                  <a:srgbClr val="C00000"/>
                </a:solidFill>
              </a:rPr>
              <a:t> </a:t>
            </a:r>
            <a:r>
              <a:rPr lang="ru-RU" sz="4000" b="1" i="1" smtClean="0">
                <a:solidFill>
                  <a:srgbClr val="C00000"/>
                </a:solidFill>
              </a:rPr>
              <a:t>муниципального округа  Тверской области»</a:t>
            </a:r>
            <a:endParaRPr lang="ru-RU" sz="4000" i="1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7225" y="3927108"/>
            <a:ext cx="3600349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rgbClr val="C00000"/>
                </a:solidFill>
              </a:rPr>
              <a:t>Работу выполнил ученик</a:t>
            </a:r>
          </a:p>
          <a:p>
            <a:r>
              <a:rPr lang="ru-RU" b="1" i="1" smtClean="0">
                <a:solidFill>
                  <a:srgbClr val="C00000"/>
                </a:solidFill>
              </a:rPr>
              <a:t> 7 Б класса МОУ СОШ №2 п.Спирово Тверской области Абрамов Дмитрий</a:t>
            </a:r>
          </a:p>
          <a:p>
            <a:endParaRPr lang="ru-RU" b="1" i="1" smtClean="0">
              <a:solidFill>
                <a:srgbClr val="C00000"/>
              </a:solidFill>
            </a:endParaRPr>
          </a:p>
          <a:p>
            <a:r>
              <a:rPr lang="ru-RU" b="1" i="1" smtClean="0">
                <a:solidFill>
                  <a:srgbClr val="C00000"/>
                </a:solidFill>
              </a:rPr>
              <a:t>Учитель: Орлова Ольга Михайловна</a:t>
            </a:r>
            <a:endParaRPr lang="ru-RU" b="1" i="1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41" y="3038623"/>
            <a:ext cx="6273108" cy="36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07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333500" y="15437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 Black" panose="020b0a04020102020204" pitchFamily="34" charset="0"/>
              </a:rPr>
              <a:t>Стрелок – радист, </a:t>
            </a:r>
            <a:endParaRPr lang="ru-RU" sz="2800" smtClean="0">
              <a:latin typeface="Arial Black" panose="020b0a04020102020204" pitchFamily="34" charset="0"/>
            </a:endParaRPr>
          </a:p>
          <a:p>
            <a:pPr algn="ctr"/>
            <a:r>
              <a:rPr lang="ru-RU" sz="2800" err="1" smtClean="0">
                <a:latin typeface="Arial Black" panose="020b0a04020102020204" pitchFamily="34" charset="0"/>
              </a:rPr>
              <a:t>Менис </a:t>
            </a:r>
            <a:r>
              <a:rPr lang="ru-RU" sz="2800">
                <a:latin typeface="Arial Black" panose="020b0a04020102020204" pitchFamily="34" charset="0"/>
              </a:rPr>
              <a:t>Исаак Матвеевич, 1917 г.р., мл. сержант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3361" y="0"/>
            <a:ext cx="9404723" cy="1400530"/>
          </a:xfrm>
        </p:spPr>
        <p:txBody>
          <a:bodyPr/>
          <a:lstStyle/>
          <a:p>
            <a:pPr algn="ctr"/>
            <a:r>
              <a:rPr lang="ru-RU" smtClean="0"/>
              <a:t>Члены экипажа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19775" y="362018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>
                <a:latin typeface="Arial Black" panose="020b0a04020102020204" pitchFamily="34" charset="0"/>
              </a:rPr>
              <a:t>Воздушный стрелок, Горбунов Тимофей Михайлович, 1920 г.р., </a:t>
            </a:r>
            <a:endParaRPr lang="ru-RU" sz="2800" smtClean="0">
              <a:latin typeface="Arial Black" panose="020b0a04020102020204" pitchFamily="34" charset="0"/>
            </a:endParaRPr>
          </a:p>
          <a:p>
            <a:r>
              <a:rPr lang="ru-RU" sz="2800" smtClean="0">
                <a:latin typeface="Arial Black" panose="020b0a04020102020204" pitchFamily="34" charset="0"/>
              </a:rPr>
              <a:t> </a:t>
            </a:r>
            <a:r>
              <a:rPr lang="ru-RU" sz="2800">
                <a:latin typeface="Arial Black" panose="020b0a04020102020204" pitchFamily="34" charset="0"/>
              </a:rPr>
              <a:t>мл. сержант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3171824"/>
            <a:ext cx="43910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8115"/>
      </p:ext>
    </p:extLst>
  </p:cSld>
  <p:clrMapOvr>
    <a:masterClrMapping/>
  </p:clrMapOvr>
  <p:transition spd="slow">
    <p:wip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latin typeface="Arial Black" panose="020b0a04020102020204" pitchFamily="34" charset="0"/>
              </a:rPr>
              <a:t>7 октября 2020 года в деревне Бирючево </a:t>
            </a:r>
            <a:br>
              <a:rPr lang="ru-RU" sz="2800">
                <a:latin typeface="Arial Black" panose="020b0a04020102020204" pitchFamily="34" charset="0"/>
              </a:rPr>
            </a:br>
            <a:r>
              <a:rPr lang="ru-RU" sz="2800" smtClean="0">
                <a:latin typeface="Arial Black" panose="020b0a04020102020204" pitchFamily="34" charset="0"/>
              </a:rPr>
              <a:t>состоялась церемония </a:t>
            </a:r>
            <a:r>
              <a:rPr lang="ru-RU" sz="2800">
                <a:latin typeface="Arial Black" panose="020b0a04020102020204" pitchFamily="34" charset="0"/>
              </a:rPr>
              <a:t>захоронения останков погибших </a:t>
            </a:r>
            <a:r>
              <a:rPr lang="ru-RU" sz="2800" smtClean="0">
                <a:latin typeface="Arial Black" panose="020b0a04020102020204" pitchFamily="34" charset="0"/>
              </a:rPr>
              <a:t>красноармейцев</a:t>
            </a:r>
            <a:endParaRPr lang="ru-RU" sz="280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853248"/>
            <a:ext cx="7162800" cy="457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3243"/>
      </p:ext>
    </p:extLst>
  </p:cSld>
  <p:clrMapOvr>
    <a:masterClrMapping/>
  </p:clrMapOvr>
  <p:transition spd="slow">
    <p:wip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23" y="239151"/>
            <a:ext cx="9847385" cy="1786597"/>
          </a:xfrm>
        </p:spPr>
        <p:txBody>
          <a:bodyPr/>
          <a:lstStyle/>
          <a:p>
            <a:pPr algn="ctr"/>
            <a:r>
              <a:rPr lang="ru-RU" b="1" smtClean="0"/>
              <a:t>Будем вечно помнить тех, </a:t>
            </a:r>
            <a:r>
              <a:rPr lang="ru-RU" b="1"/>
              <a:t>кто ценой собственной жизни завоевал Победу!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2409825"/>
            <a:ext cx="7458075" cy="41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45051"/>
      </p:ext>
    </p:extLst>
  </p:cSld>
  <p:clrMapOvr>
    <a:masterClrMapping/>
  </p:clrMapOvr>
  <p:transition spd="slow">
    <p:wip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62051"/>
            <a:ext cx="10382251" cy="51530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наше время интерес к отечественной истории значительно вырос. Мы ведем разговор о патриотизме. Вместе с родителями и учителями пытаемся понять, что такое «любовь к Родине». 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Я думаю, знание истории своего края, своих родных мест, по которым ходим каждый день, - это верный путь к знанию. Тем более, что рядом с нами настоящая история страны. </a:t>
            </a:r>
          </a:p>
          <a:p>
            <a:pPr marL="0" indent="0" algn="just"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меня летом 2022 года стало открытием, что в деревне Бирючево, в которой мы побывали вместе с ребятами из летнего оздоровительного лагеря школы, находятся могилы летчиков, погибших в годы Великой Отчественной войны. Мой интерес к теме перерос в поиск материалов о захоронении.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85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96948" y="0"/>
            <a:ext cx="108943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рассказам бывшего директора Бирючевской основной школы Алесандры Михайловны Романовой , в октябре 1941 года, во время Великой Отечественной войны, недалеко от деревни Бирючево завязался воздушный бой с фашистами. Наш самолет был сбит.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4" y="2146130"/>
            <a:ext cx="5936421" cy="40433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5760" y="1719466"/>
            <a:ext cx="549211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Только в 1955 году местные жители смогли попасть на место падения самолета, нашли тело летчика и похоронили в центре деревни. Летчика звали Тимофей Михайлович Горбунов, как написано было в комсомольском билете.</a:t>
            </a:r>
          </a:p>
          <a:p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Школьники разыскали его родственников, которые в 60-годы прошлого века приезжали на место захоронения.</a:t>
            </a:r>
          </a:p>
          <a:p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До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удовлетворительное состояние воинского захоронения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деревне Бирючево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поддерживалось силами работников Краснознаменского сельского поселения, школьниками и жителями </a:t>
            </a: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1942157917"/>
      </p:ext>
    </p:extLst>
  </p:cSld>
  <p:clrMapOvr>
    <a:masterClrMapping/>
  </p:clrMapOvr>
  <p:transition spd="slow">
    <p:wip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36099" y="126610"/>
            <a:ext cx="50643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 году на воинском захоронении был осуществлен долгожданный ремонт: поставлен гранитный памятник летчику, появилось новое ограждение.</a:t>
            </a:r>
          </a:p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июле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мимо захоронения презжал председатель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поискового отряда «ИСТОК» (п.Калашниково)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Борисович Сергеев. Его заинтересовала история захоронения, он стал искать документы военного времени.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339" y="872197"/>
            <a:ext cx="6210061" cy="51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57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latin typeface="Arial Black" panose="020b0a04020102020204" pitchFamily="34" charset="0"/>
              </a:rPr>
              <a:t>Новая страница в истории д.Бирючево</a:t>
            </a:r>
            <a:endParaRPr lang="ru-RU" sz="360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9617" y="1702190"/>
            <a:ext cx="5641145" cy="2565009"/>
          </a:xfrm>
        </p:spPr>
        <p:txBody>
          <a:bodyPr>
            <a:noAutofit/>
          </a:bodyPr>
          <a:lstStyle/>
          <a:p>
            <a:r>
              <a:rPr lang="ru-RU" err="1" smtClean="0">
                <a:latin typeface="Arial Black" panose="020b0a04020102020204" pitchFamily="34" charset="0"/>
              </a:rPr>
              <a:t>С.Б.Сергеев приехал в д.Бирючево и расспрашивал местных жителей, А.М.Романову о  всех событиях, связанных с тем воздушным боем и последующими годами, связанными с захоронением Т.М.Горбунова</a:t>
            </a:r>
            <a:endParaRPr lang="ru-RU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2242838"/>
            <a:ext cx="5223363" cy="3967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078" y="4267199"/>
            <a:ext cx="5419564" cy="24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8793"/>
      </p:ext>
    </p:extLst>
  </p:cSld>
  <p:clrMapOvr>
    <a:masterClrMapping/>
  </p:clrMapOvr>
  <p:transition spd="slow">
    <p:wip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Arial Black" panose="020b0a04020102020204" pitchFamily="34" charset="0"/>
              </a:rPr>
              <a:t>Поисковик нашел много новых архивных документов, которые подтвердили его предположение, что летчиков в сбитом самолете было четверо, а не один</a:t>
            </a:r>
            <a:endParaRPr lang="ru-RU" sz="2400"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087" y="2198935"/>
            <a:ext cx="5415488" cy="43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5468"/>
      </p:ext>
    </p:extLst>
  </p:cSld>
  <p:clrMapOvr>
    <a:masterClrMapping/>
  </p:clrMapOvr>
  <p:transition spd="slow">
    <p:wip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27482" y="215265"/>
            <a:ext cx="1137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лета 2020 года в д.Бирючево появились поисковики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3" y="1733103"/>
            <a:ext cx="5333852" cy="3057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2335237"/>
            <a:ext cx="5725668" cy="42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67998"/>
      </p:ext>
    </p:extLst>
  </p:cSld>
  <p:clrMapOvr>
    <a:masterClrMapping/>
  </p:clrMapOvr>
  <p:transition spd="slow">
    <p:wip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857249" y="473749"/>
            <a:ext cx="91154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latin typeface="Arial Black" panose="020b0a04020102020204" pitchFamily="34" charset="0"/>
              </a:rPr>
              <a:t>Два </a:t>
            </a:r>
            <a:r>
              <a:rPr lang="ru-RU" b="1">
                <a:latin typeface="Arial Black" panose="020b0a04020102020204" pitchFamily="34" charset="0"/>
              </a:rPr>
              <a:t>месяца участники экспедиции – поисковики отрядов «Исток» из Калашникова, «Поиск» из Осташкова, «Земляки» из Кувшинова, «Русь» из Старицы и тверского отряда «Тверичи» – вели работы близ деревни Бирючево, на месте падения самолета времен Великой Отечественной войны</a:t>
            </a:r>
            <a:r>
              <a:rPr lang="ru-RU" b="1" smtClean="0">
                <a:latin typeface="Arial Black" panose="020b0a04020102020204" pitchFamily="34" charset="0"/>
              </a:rPr>
              <a:t>.</a:t>
            </a:r>
            <a:r>
              <a:rPr lang="ru-RU" b="1">
                <a:latin typeface="Arial Black" panose="020b0a04020102020204" pitchFamily="34" charset="0"/>
              </a:rPr>
              <a:t> </a:t>
            </a:r>
            <a:r>
              <a:rPr lang="ru-RU" b="1" smtClean="0">
                <a:latin typeface="Arial Black" panose="020b0a04020102020204" pitchFamily="34" charset="0"/>
              </a:rPr>
              <a:t>До </a:t>
            </a:r>
            <a:r>
              <a:rPr lang="ru-RU" b="1">
                <a:latin typeface="Arial Black" panose="020b0a04020102020204" pitchFamily="34" charset="0"/>
              </a:rPr>
              <a:t>начала осени 2020 года </a:t>
            </a:r>
            <a:r>
              <a:rPr lang="ru-RU" b="1" smtClean="0">
                <a:latin typeface="Arial Black" panose="020b0a04020102020204" pitchFamily="34" charset="0"/>
              </a:rPr>
              <a:t>они подняли </a:t>
            </a:r>
            <a:r>
              <a:rPr lang="ru-RU" b="1">
                <a:latin typeface="Arial Black" panose="020b0a04020102020204" pitchFamily="34" charset="0"/>
              </a:rPr>
              <a:t>фрагменты фюзеляжа фронтового бомбардировщика и обнаружили останки членов экипажа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2838451"/>
            <a:ext cx="4619626" cy="2948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76" y="2552699"/>
            <a:ext cx="4239150" cy="32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44231"/>
      </p:ext>
    </p:extLst>
  </p:cSld>
  <p:clrMapOvr>
    <a:masterClrMapping/>
  </p:clrMapOvr>
  <p:transition spd="slow">
    <p:wip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6" y="2237127"/>
            <a:ext cx="3707432" cy="45258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6" y="647700"/>
            <a:ext cx="6305550" cy="1390650"/>
          </a:xfrm>
        </p:spPr>
        <p:txBody>
          <a:bodyPr/>
          <a:lstStyle/>
          <a:p>
            <a:r>
              <a:rPr lang="ru-RU" sz="240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Командир звена, командир экипажа, </a:t>
            </a:r>
            <a:br>
              <a:rPr lang="ru-RU" sz="240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Шейн </a:t>
            </a:r>
            <a:r>
              <a:rPr lang="ru-RU" sz="240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Николай Никифорович, </a:t>
            </a:r>
            <a:br>
              <a:rPr lang="ru-RU" sz="240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19.11.1916 </a:t>
            </a:r>
            <a:r>
              <a:rPr lang="ru-RU" sz="240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г.р.,  мл. лейтенант</a:t>
            </a:r>
            <a:br>
              <a:rPr lang="ru-RU" sz="2400">
                <a:latin typeface="Arial Black" panose="020b0a04020102020204" pitchFamily="34" charset="0"/>
              </a:rPr>
            </a:br>
            <a:endParaRPr lang="ru-RU" sz="240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6" y="701655"/>
            <a:ext cx="3938806" cy="4584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48400" y="5562600"/>
            <a:ext cx="5724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latin typeface="Arial Black" panose="020b0a04020102020204" pitchFamily="34" charset="0"/>
              </a:rPr>
              <a:t>Штурман, стрелок-бомбардир Фадеев Василий Егорович, 28.02.1917 г.р., лейтенант, </a:t>
            </a:r>
          </a:p>
        </p:txBody>
      </p:sp>
    </p:spTree>
    <p:extLst>
      <p:ext uri="{BB962C8B-B14F-4D97-AF65-F5344CB8AC3E}">
        <p14:creationId xmlns:p14="http://schemas.microsoft.com/office/powerpoint/2010/main" val="824698309"/>
      </p:ext>
    </p:extLst>
  </p:cSld>
  <p:clrMapOvr>
    <a:masterClrMapping/>
  </p:clrMapOvr>
  <p:transition spd="slow">
    <p:wip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theme1.xml><?xml version="1.0" encoding="utf-8"?>
<a:theme xmlns:r="http://schemas.openxmlformats.org/officeDocument/2006/relationships"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Ion</Template>
  <Company>SPecialiST RePack</Company>
  <PresentationFormat>Широкоэкранный</PresentationFormat>
  <Paragraphs>29</Paragraphs>
  <Slides>12</Slides>
  <Notes>0</Notes>
  <TotalTime>887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Century Gothic</vt:lpstr>
      <vt:lpstr>Wingdings 3</vt:lpstr>
      <vt:lpstr>Times New Roman</vt:lpstr>
      <vt:lpstr>Arial Black</vt:lpstr>
      <vt:lpstr>Ион</vt:lpstr>
      <vt:lpstr>PowerPoint Presentation</vt:lpstr>
      <vt:lpstr>Введение</vt:lpstr>
      <vt:lpstr>PowerPoint Presentation</vt:lpstr>
      <vt:lpstr>PowerPoint Presentation</vt:lpstr>
      <vt:lpstr>Новая страница в истории д.Бирючево</vt:lpstr>
      <vt:lpstr>Поисковик нашел много новых архивных документов, которые подтвердили его предположение, что летчиков в сбитом самолете было четверо, а не один</vt:lpstr>
      <vt:lpstr>PowerPoint Presentation</vt:lpstr>
      <vt:lpstr>PowerPoint Presentation</vt:lpstr>
      <vt:lpstr>Командир звена, командир экипажа, Шейн Николай Никифорович, 19.11.1916 г.р.,  мл. лейтенант</vt:lpstr>
      <vt:lpstr>Члены экипажа</vt:lpstr>
      <vt:lpstr>7 октября 2020 года в деревне Бирючево состоялась церемония захоронения останков погибших красноармейцев</vt:lpstr>
      <vt:lpstr>Будем вечно помнить тех, кто ценой собственной жизни завоевал Победу!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Teacher0987</dc:creator>
  <cp:lastModifiedBy>Olga Orlova</cp:lastModifiedBy>
  <cp:revision>61</cp:revision>
  <dcterms:created xsi:type="dcterms:W3CDTF">2022-01-18T11:23:00Z</dcterms:created>
  <dcterms:modified xsi:type="dcterms:W3CDTF">2025-05-13T13:07:09Z</dcterms:modified>
</cp:coreProperties>
</file>