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4/20/2025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image" Target="../media/image2.png" /><Relationship Id="rId6" Type="http://schemas.openxmlformats.org/officeDocument/2006/relationships/image" Target="../media/image3.png" /><Relationship Id="rId7" Type="http://schemas.openxmlformats.org/officeDocument/2006/relationships/image" Target="../media/image4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180" y="-1590675"/>
            <a:ext cx="8825658" cy="3843931"/>
          </a:xfrm>
        </p:spPr>
        <p:txBody>
          <a:bodyPr/>
          <a:lstStyle/>
          <a:p>
            <a:pPr algn="ctr"/>
            <a:br>
              <a:rPr lang="ru-RU" sz="2800" i="1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4000" i="1" smtClean="0">
                <a:solidFill>
                  <a:srgbClr val="FFC000"/>
                </a:solidFill>
                <a:latin typeface="Arial Black" panose="020b0a04020102020204" pitchFamily="34" charset="0"/>
              </a:rPr>
              <a:t>«Воинские </a:t>
            </a:r>
            <a:r>
              <a:rPr lang="ru-RU" sz="4000" i="1">
                <a:solidFill>
                  <a:srgbClr val="FFC000"/>
                </a:solidFill>
                <a:latin typeface="Arial Black" panose="020b0a04020102020204" pitchFamily="34" charset="0"/>
              </a:rPr>
              <a:t>захоронения на территории Спировского района Тверской области»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8830" y="3333750"/>
            <a:ext cx="10360770" cy="22098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i="1">
                <a:latin typeface="Arial Black" panose="020b0a04020102020204" pitchFamily="34" charset="0"/>
              </a:rPr>
              <a:t>Работу выполнил </a:t>
            </a:r>
          </a:p>
          <a:p>
            <a:pPr algn="r"/>
            <a:r>
              <a:rPr lang="ru-RU" sz="7200" i="1">
                <a:latin typeface="Arial Black" panose="020b0a04020102020204" pitchFamily="34" charset="0"/>
              </a:rPr>
              <a:t>                                                             ученик </a:t>
            </a:r>
            <a:r>
              <a:rPr lang="ru-RU" sz="7200" i="1" smtClean="0">
                <a:latin typeface="Arial Black" panose="020b0a04020102020204" pitchFamily="34" charset="0"/>
              </a:rPr>
              <a:t>7«Б» класса  </a:t>
            </a:r>
          </a:p>
          <a:p>
            <a:pPr algn="r"/>
            <a:r>
              <a:rPr lang="ru-RU" sz="7200" i="1" smtClean="0">
                <a:latin typeface="Arial Black" panose="020b0a04020102020204" pitchFamily="34" charset="0"/>
              </a:rPr>
              <a:t>МОУ СОШ №2 П.Спирово</a:t>
            </a:r>
            <a:endParaRPr lang="ru-RU" sz="7200" i="1" smtClean="0">
              <a:latin typeface="Arial Black" panose="020b0a04020102020204" pitchFamily="34" charset="0"/>
            </a:endParaRPr>
          </a:p>
          <a:p>
            <a:pPr algn="r"/>
            <a:r>
              <a:rPr lang="ru-RU" sz="7200" i="1" err="1" smtClean="0">
                <a:latin typeface="Arial Black" panose="020b0a04020102020204" pitchFamily="34" charset="0"/>
              </a:rPr>
              <a:t>савельев Артём </a:t>
            </a:r>
            <a:endParaRPr lang="ru-RU" sz="7200" i="1">
              <a:latin typeface="Arial Black" panose="020b0a04020102020204" pitchFamily="34" charset="0"/>
            </a:endParaRPr>
          </a:p>
          <a:p>
            <a:pPr algn="r"/>
            <a:endParaRPr lang="ru-RU" sz="7200" i="1">
              <a:latin typeface="Arial Black" panose="020b0a04020102020204" pitchFamily="34" charset="0"/>
            </a:endParaRPr>
          </a:p>
          <a:p>
            <a:pPr algn="r"/>
            <a:endParaRPr lang="ru-RU" sz="7200" i="1">
              <a:latin typeface="Arial Black" panose="020b0a04020102020204" pitchFamily="34" charset="0"/>
            </a:endParaRPr>
          </a:p>
          <a:p>
            <a:pPr algn="r"/>
            <a:r>
              <a:rPr lang="ru-RU" sz="7200" i="1">
                <a:latin typeface="Arial Black" panose="020b0a04020102020204" pitchFamily="34" charset="0"/>
              </a:rPr>
              <a:t>                                            Руководитель:  </a:t>
            </a:r>
            <a:endParaRPr lang="ru-RU" sz="7200" i="1" smtClean="0">
              <a:latin typeface="Arial Black" panose="020b0a04020102020204" pitchFamily="34" charset="0"/>
            </a:endParaRPr>
          </a:p>
          <a:p>
            <a:pPr algn="r"/>
            <a:r>
              <a:rPr lang="ru-RU" sz="7200" i="1" smtClean="0">
                <a:latin typeface="Arial Black" panose="020b0a04020102020204" pitchFamily="34" charset="0"/>
              </a:rPr>
              <a:t>Орлова </a:t>
            </a:r>
            <a:r>
              <a:rPr lang="ru-RU" sz="7200" i="1">
                <a:latin typeface="Arial Black" panose="020b0a04020102020204" pitchFamily="34" charset="0"/>
              </a:rPr>
              <a:t>Ольга Михайловна </a:t>
            </a:r>
            <a:r>
              <a:rPr lang="ru-RU" sz="7200" i="1" smtClean="0">
                <a:latin typeface="Arial Black" panose="020b0a04020102020204" pitchFamily="34" charset="0"/>
              </a:rPr>
              <a:t>,</a:t>
            </a:r>
            <a:endParaRPr lang="ru-RU" sz="7200" i="1">
              <a:latin typeface="Arial Black" panose="020b0a04020102020204" pitchFamily="34" charset="0"/>
            </a:endParaRPr>
          </a:p>
          <a:p>
            <a:pPr algn="r"/>
            <a:r>
              <a:rPr lang="ru-RU" sz="7200" i="1">
                <a:latin typeface="Arial Black" panose="020b0a04020102020204" pitchFamily="34" charset="0"/>
              </a:rPr>
              <a:t>                                                                     учитель </a:t>
            </a:r>
            <a:r>
              <a:rPr lang="ru-RU" sz="7200" i="1" smtClean="0">
                <a:latin typeface="Arial Black" panose="020b0a04020102020204" pitchFamily="34" charset="0"/>
              </a:rPr>
              <a:t>истории и обществознания </a:t>
            </a:r>
            <a:endParaRPr lang="ru-RU" sz="7200" i="1">
              <a:latin typeface="Arial Black" panose="020b0a04020102020204" pitchFamily="34" charset="0"/>
            </a:endParaRP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62224"/>
            <a:ext cx="4667250" cy="40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424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Воинское захоронение на 396 км. Октябрьской железной дороги Москва-Санкт-Петербург по </a:t>
            </a:r>
            <a:r>
              <a:rPr lang="ru-RU" sz="2400" spc="-10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правой стороне на </a:t>
            </a:r>
            <a:r>
              <a:rPr lang="ru-RU" sz="2400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участке Спирово-Любинка </a:t>
            </a:r>
            <a:endParaRPr lang="ru-RU">
              <a:latin typeface="Arial Black" panose="020b0a04020102020204" pitchFamily="34" charset="0"/>
            </a:endParaRPr>
          </a:p>
        </p:txBody>
      </p:sp>
      <p:pic>
        <p:nvPicPr>
          <p:cNvPr id="3" name="Содержимое 3" descr="https://sun9-23.userapi.com/impf/0fGnXQdNKvCZetdzi7El8E22_l8Dfd1DDKmPcg/Vf5POKmcf_Q.jpg?size=800x600&amp;quality=96&amp;sign=c587cbe0220e1b7f6eb67240b42853bd&amp;type=album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762250" y="1853248"/>
            <a:ext cx="6119834" cy="4857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904931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Воинское захоронение в д.Бухолово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67473" y="2967335"/>
            <a:ext cx="5019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latin typeface="Arial Black" panose="020b0a04020102020204" pitchFamily="34" charset="0"/>
              </a:rPr>
              <a:t>В центре д. Бухолово в октябре 1941 года жители деревни захоронили погибшего </a:t>
            </a:r>
            <a:r>
              <a:rPr lang="ru-RU" sz="2800" smtClean="0">
                <a:latin typeface="Arial Black" panose="020b0a04020102020204" pitchFamily="34" charset="0"/>
              </a:rPr>
              <a:t>в ходе обстрела железной дороги  </a:t>
            </a:r>
            <a:r>
              <a:rPr lang="ru-RU" sz="2800">
                <a:latin typeface="Arial Black" panose="020b0a04020102020204" pitchFamily="34" charset="0"/>
              </a:rPr>
              <a:t>политрука Русакова Михаила </a:t>
            </a:r>
            <a:r>
              <a:rPr lang="ru-RU" sz="2800" smtClean="0">
                <a:latin typeface="Arial Black" panose="020b0a04020102020204" pitchFamily="34" charset="0"/>
              </a:rPr>
              <a:t>Даниловича</a:t>
            </a:r>
            <a:endParaRPr lang="ru-RU" sz="280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1853247"/>
            <a:ext cx="4819650" cy="45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513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Arial Black" panose="020b0a04020102020204" pitchFamily="34" charset="0"/>
              </a:rPr>
              <a:t>Память о погибших воинах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04950"/>
            <a:ext cx="8946541" cy="47434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smtClean="0">
                <a:latin typeface="Arial Black" panose="020b0a04020102020204" pitchFamily="34" charset="0"/>
              </a:rPr>
              <a:t>В последние годы все воинские захоронения на территории Спировского района отремонтированы.  Дополнены списки погибших благодаря усилиям краеведов. Все захоронения нанесены на карту на портале «ПАМЯТЬ НАРОДА». В День Победы, Дни воинской Славы учащиеся школ, представители органов местного самоуправления, жители возлагают цветы к могилам ГЕРОЕВ.</a:t>
            </a:r>
          </a:p>
          <a:p>
            <a:pPr algn="ctr"/>
            <a:endParaRPr lang="ru-RU" b="1" smtClean="0">
              <a:latin typeface="Arial Black" panose="020b0a04020102020204" pitchFamily="34" charset="0"/>
            </a:endParaRPr>
          </a:p>
          <a:p>
            <a:pPr algn="ctr"/>
            <a:r>
              <a:rPr lang="ru-RU" sz="4800" b="1" smtClean="0">
                <a:latin typeface="Arial Black" panose="020b0a04020102020204" pitchFamily="34" charset="0"/>
              </a:rPr>
              <a:t>ВЕЧНАЯ ПАМЯТЬ!</a:t>
            </a:r>
            <a:endParaRPr lang="ru-RU" sz="4800" b="1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85" y="3172180"/>
            <a:ext cx="5498717" cy="39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439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42926"/>
            <a:ext cx="8946541" cy="5705474"/>
          </a:xfrm>
        </p:spPr>
        <p:txBody>
          <a:bodyPr>
            <a:normAutofit/>
          </a:bodyPr>
          <a:lstStyle/>
          <a:p>
            <a:r>
              <a:rPr lang="ru-RU" sz="2400" err="1">
                <a:latin typeface="Arial Black" panose="020b0a04020102020204" pitchFamily="34" charset="0"/>
              </a:rPr>
              <a:t>Спировский район вписал яркую страницу в историю Великой Отечественной войны. Воинские захоронения на территории Спировского района связаны с событиями осени 1941-зимы 1942 годов, когда разворачивались события битвы за Москву, а Калининский фронт  был основной частью этой битвы.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676650"/>
            <a:ext cx="3983038" cy="2571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77" y="3676651"/>
            <a:ext cx="3917673" cy="26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67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r>
              <a:rPr lang="ru-RU">
                <a:latin typeface="Arial Black" panose="020b0a04020102020204" pitchFamily="34" charset="0"/>
              </a:rPr>
              <a:t>Немцы рассчитывали захватить Москву быстро. Они разработали операцию «Тайфун» – план молниеносной </a:t>
            </a:r>
            <a:r>
              <a:rPr lang="ru-RU" smtClean="0">
                <a:latin typeface="Arial Black" panose="020b0a04020102020204" pitchFamily="34" charset="0"/>
              </a:rPr>
              <a:t>войны</a:t>
            </a:r>
          </a:p>
          <a:p>
            <a:r>
              <a:rPr lang="ru-RU" smtClean="0">
                <a:latin typeface="Arial Black" panose="020b0a04020102020204" pitchFamily="34" charset="0"/>
              </a:rPr>
              <a:t>До Спировского района </a:t>
            </a:r>
            <a:r>
              <a:rPr lang="ru-RU">
                <a:latin typeface="Arial Black" panose="020b0a04020102020204" pitchFamily="34" charset="0"/>
              </a:rPr>
              <a:t>«Тайфун» не докатился. Но горечь военных лет </a:t>
            </a:r>
            <a:r>
              <a:rPr lang="ru-RU" smtClean="0">
                <a:latin typeface="Arial Black" panose="020b0a04020102020204" pitchFamily="34" charset="0"/>
              </a:rPr>
              <a:t>район </a:t>
            </a:r>
            <a:r>
              <a:rPr lang="ru-RU">
                <a:latin typeface="Arial Black" panose="020b0a04020102020204" pitchFamily="34" charset="0"/>
              </a:rPr>
              <a:t>хлебнул с лихвой. В</a:t>
            </a:r>
            <a:r>
              <a:rPr lang="ru-RU" smtClean="0">
                <a:latin typeface="Arial Black" panose="020b0a04020102020204" pitchFamily="34" charset="0"/>
              </a:rPr>
              <a:t>оенные </a:t>
            </a:r>
            <a:r>
              <a:rPr lang="ru-RU">
                <a:latin typeface="Arial Black" panose="020b0a04020102020204" pitchFamily="34" charset="0"/>
              </a:rPr>
              <a:t>действия захватили и территорию Спировского района, пусть и единичными случаями</a:t>
            </a:r>
            <a:r>
              <a:rPr lang="ru-RU" smtClean="0">
                <a:latin typeface="Arial Black" panose="020b0a04020102020204" pitchFamily="34" charset="0"/>
              </a:rPr>
              <a:t>. Особенно от авианалетов фашистов страдала станция Спирово</a:t>
            </a:r>
            <a:endParaRPr lang="ru-RU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3114675"/>
            <a:ext cx="5359784" cy="361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80" y="3429000"/>
            <a:ext cx="4035902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187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0757"/>
          </a:xfrm>
        </p:spPr>
        <p:txBody>
          <a:bodyPr/>
          <a:lstStyle/>
          <a:p>
            <a:pPr algn="ctr"/>
            <a:r>
              <a:rPr lang="ru-RU" smtClean="0"/>
              <a:t>Станция Спирово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33476"/>
            <a:ext cx="4297363" cy="5114924"/>
          </a:xfrm>
        </p:spPr>
        <p:txBody>
          <a:bodyPr>
            <a:normAutofit fontScale="92500" lnSpcReduction="10000"/>
          </a:bodyPr>
          <a:lstStyle/>
          <a:p>
            <a:r>
              <a:rPr lang="ru-RU"/>
              <a:t>Несмотря на все попытки немцев нарушить движение и взорвать имеющийся на станции железнодорожный мост, он остался цел, а бомбы падали на железнодорожное полотно и в водоем.</a:t>
            </a:r>
          </a:p>
          <a:p>
            <a:r>
              <a:rPr lang="ru-RU"/>
              <a:t> По сути железная дорога стала настоящим фронтом в самом центре поселка. Железнодорожники, выполняя свой долг, проявили мужество, героизм и стойкость. В период сильных бомбежек быстро восстанавливали разрушенные пути, не допуская задержки поездов.</a:t>
            </a:r>
          </a:p>
          <a:p>
            <a:endParaRPr lang="ru-RU"/>
          </a:p>
        </p:txBody>
      </p:sp>
      <p:pic>
        <p:nvPicPr>
          <p:cNvPr id="4" name="Рисунок 3" descr="http://photos.wikimapia.org/p/00/03/52/33/72_big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996121" y="3690938"/>
            <a:ext cx="3357554" cy="292839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http://xn--b1alsbbhe.xn----ctberbgfd4afdnicf3b.xn--p1ai/tinybrowser/images/photo/fotogalereya/2017/01/_full/_spir_05-1000x600-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337318" y="1209675"/>
            <a:ext cx="3427031" cy="289367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64237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45664" cy="833157"/>
          </a:xfrm>
        </p:spPr>
        <p:txBody>
          <a:bodyPr/>
          <a:lstStyle/>
          <a:p>
            <a:r>
              <a:rPr lang="ru-RU" sz="3600" smtClean="0">
                <a:latin typeface="Arial Black" panose="020b0a04020102020204" pitchFamily="34" charset="0"/>
              </a:rPr>
              <a:t>Воинское захоронение в п.Спирово</a:t>
            </a:r>
            <a:endParaRPr lang="ru-RU" sz="360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4" y="1066800"/>
            <a:ext cx="4240212" cy="5181600"/>
          </a:xfrm>
        </p:spPr>
        <p:txBody>
          <a:bodyPr/>
          <a:lstStyle/>
          <a:p>
            <a:endParaRPr lang="ru-RU" smtClean="0">
              <a:latin typeface="Arial Black" panose="020b0a04020102020204" pitchFamily="34" charset="0"/>
            </a:endParaRPr>
          </a:p>
          <a:p>
            <a:r>
              <a:rPr lang="ru-RU" smtClean="0">
                <a:latin typeface="Arial Black" panose="020b0a04020102020204" pitchFamily="34" charset="0"/>
              </a:rPr>
              <a:t>27 </a:t>
            </a:r>
            <a:r>
              <a:rPr lang="ru-RU">
                <a:latin typeface="Arial Black" panose="020b0a04020102020204" pitchFamily="34" charset="0"/>
              </a:rPr>
              <a:t>марта 1942 года станция </a:t>
            </a:r>
            <a:r>
              <a:rPr lang="ru-RU" smtClean="0">
                <a:latin typeface="Arial Black" panose="020b0a04020102020204" pitchFamily="34" charset="0"/>
              </a:rPr>
              <a:t>Спирово подверглась сильнейшему </a:t>
            </a:r>
            <a:r>
              <a:rPr lang="ru-RU">
                <a:latin typeface="Arial Black" panose="020b0a04020102020204" pitchFamily="34" charset="0"/>
              </a:rPr>
              <a:t>авиационному налету, был разбит эшелон с ранеными солдатами. Погибших солдат похоронили в братской могиле на местном кладбище. После войны на Братской могиле был установлен памятник.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65" y="1429319"/>
            <a:ext cx="5938019" cy="46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4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spc="-1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Воинское захоронение в деревне Бабье Спировского района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100" y="1657350"/>
            <a:ext cx="5467349" cy="4591049"/>
          </a:xfrm>
        </p:spPr>
        <p:txBody>
          <a:bodyPr>
            <a:noAutofit/>
          </a:bodyPr>
          <a:lstStyle/>
          <a:p>
            <a:r>
              <a:rPr lang="ru-RU" sz="2400">
                <a:latin typeface="Arial Black" panose="020b0a04020102020204" pitchFamily="34" charset="0"/>
              </a:rPr>
              <a:t>С  1941 по 1944 годы близ с.Выдропужск находился военный госпиталь, в который привозили раненых красноармейцев прежде всего с Калининского фронта. Многие из них умерли от ран и кровопотерь. В деревне Бабье находится Братская могила, в которой захоронены красноармейцы</a:t>
            </a:r>
          </a:p>
        </p:txBody>
      </p:sp>
      <p:pic>
        <p:nvPicPr>
          <p:cNvPr id="5" name="Рисунок 4" descr="https://sun9-71.userapi.com/impf/sbYEZ2cZaJO0N5A38ElwBxVfb7cIY9hRXvy25A/oZVBpy887Mc.jpg?size=803x1080&amp;quality=96&amp;sign=9e0f1bffe638fe9d007c32d0db5552fd&amp;type=album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77937" y="1853248"/>
            <a:ext cx="4060838" cy="478634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7288112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>
                <a:latin typeface="Arial Black" panose="020b0a04020102020204" pitchFamily="34" charset="0"/>
              </a:rPr>
              <a:t>Братская могила в с. Выдропужск Спировского  района. Захоронение красноармейцев из госпиталя находится и на кладбище с.Выдропужск</a:t>
            </a:r>
            <a:endParaRPr lang="ru-RU" sz="280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90970"/>
            <a:ext cx="5781675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16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Arial Black" panose="020b0a04020102020204" pitchFamily="34" charset="0"/>
              </a:rPr>
              <a:t>Воинское захоронение</a:t>
            </a:r>
            <a:br>
              <a:rPr lang="ru-RU">
                <a:latin typeface="Arial Black" panose="020b0a04020102020204" pitchFamily="34" charset="0"/>
              </a:rPr>
            </a:br>
            <a:r>
              <a:rPr lang="ru-RU">
                <a:latin typeface="Arial Black" panose="020b0a04020102020204" pitchFamily="34" charset="0"/>
              </a:rPr>
              <a:t> в Бирючеве</a:t>
            </a:r>
            <a:endParaRPr lang="ru-RU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74" y="1997839"/>
            <a:ext cx="51911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latin typeface="Arial Black" panose="020b0a04020102020204" pitchFamily="34" charset="0"/>
              </a:rPr>
              <a:t>22 октября 1941 года экипаж военного бомбардировщика ДБ-3 вылетел  из Смоленска на боевое задание к Калинину, к тому моменту уже занятому фашистами. Самолет был сбит   немецким  экипажем люфтваффе в ходе воздушного боя над деревней Бирючёво Спировского района</a:t>
            </a:r>
          </a:p>
          <a:p>
            <a:r>
              <a:rPr lang="ru-RU" sz="2000">
                <a:latin typeface="Arial Black" panose="020b0a04020102020204" pitchFamily="34" charset="0"/>
              </a:rPr>
              <a:t>В 1955 году жители деревни обнаружили в воронке после падения самолета останки члена экипажа Т.М.Горбунова и захоронили в центре деревни </a:t>
            </a:r>
          </a:p>
        </p:txBody>
      </p:sp>
      <p:pic>
        <p:nvPicPr>
          <p:cNvPr id="4" name="Рисунок 3" descr="http://vvs.hobbyvista.com/ModelGallery/Pazdera/db3_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059695" y="4706556"/>
            <a:ext cx="3545952" cy="200026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https://sun9-15.userapi.com/impf/8tGXBX24Keqi-MRHvk-p--O_nuoq8_yqDOaiSg/LVd8gb2lNWM.jpg?size=1280x720&amp;quality=96&amp;sign=b2298d464704a8bbc907b223d987ac99&amp;type=album"/>
          <p:cNvPicPr/>
          <p:nvPr/>
        </p:nvPicPr>
        <p:blipFill>
          <a:blip r:embed="rId3"/>
          <a:srcRect l="12551" r="11817"/>
          <a:stretch>
            <a:fillRect/>
          </a:stretch>
        </p:blipFill>
        <p:spPr bwMode="auto">
          <a:xfrm>
            <a:off x="200025" y="1853248"/>
            <a:ext cx="3993598" cy="306165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9286139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1257"/>
          </a:xfrm>
        </p:spPr>
        <p:txBody>
          <a:bodyPr/>
          <a:lstStyle/>
          <a:p>
            <a:pPr algn="ctr"/>
            <a:r>
              <a:rPr lang="ru-RU" sz="4000">
                <a:latin typeface="Arial Black" panose="020b0a04020102020204" pitchFamily="34" charset="0"/>
              </a:rPr>
              <a:t>Захоронение летчиков </a:t>
            </a:r>
            <a:br>
              <a:rPr lang="ru-RU" sz="4000">
                <a:latin typeface="Arial Black" panose="020b0a04020102020204" pitchFamily="34" charset="0"/>
              </a:rPr>
            </a:br>
            <a:r>
              <a:rPr lang="ru-RU" sz="4000">
                <a:latin typeface="Arial Black" panose="020b0a04020102020204" pitchFamily="34" charset="0"/>
              </a:rPr>
              <a:t>10 октября 2020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825" y="1536174"/>
            <a:ext cx="4486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400">
                <a:solidFill>
                  <a:prstClr val="white"/>
                </a:solidFill>
                <a:latin typeface="Constantia"/>
              </a:rPr>
              <a:t>Летом 2020 года сводный поисковый отряд Тверского регионального отделения «Поискового движения России» провёл историко-поисковую экспедицию в Бирючево и обнаружили останки еще троих летчиков,членов экипажа бомбардировщика. Торжественное захоронение героев состоялось 10 октября 2020 года в Бирючеве.</a:t>
            </a:r>
          </a:p>
        </p:txBody>
      </p:sp>
      <p:pic>
        <p:nvPicPr>
          <p:cNvPr id="4" name="Рисунок 3" descr="https://sun9-10.userapi.com/OCn5SHU0NP3aEbFr58MfPXbuXObmytlOXbTdhg/CDOe_dlFBMU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229229" y="1776397"/>
            <a:ext cx="3962396" cy="248127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https://spirovoschool2.ucoz.net/_nw/0/4206243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050570" y="3824271"/>
            <a:ext cx="4000528" cy="26483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0855226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>SPecialiST RePack</Company>
  <PresentationFormat>Широкоэкранный</PresentationFormat>
  <Paragraphs>30</Paragraphs>
  <Slides>12</Slides>
  <Notes>0</Notes>
  <TotalTime>1126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Century Gothic</vt:lpstr>
      <vt:lpstr>Wingdings 3</vt:lpstr>
      <vt:lpstr>Arial Black</vt:lpstr>
      <vt:lpstr>Constantia</vt:lpstr>
      <vt:lpstr>Ион</vt:lpstr>
      <vt:lpstr>«Воинские захоронения на территории Спировского района Тверской области»</vt:lpstr>
      <vt:lpstr>PowerPoint Presentation</vt:lpstr>
      <vt:lpstr>PowerPoint Presentation</vt:lpstr>
      <vt:lpstr>Станция Спирово</vt:lpstr>
      <vt:lpstr>Воинское захоронение в п.Спирово</vt:lpstr>
      <vt:lpstr>Воинское захоронение в деревне Бабье Спировского района</vt:lpstr>
      <vt:lpstr>Братская могила в с. Выдропужск Спировского  района. Захоронение красноармейцев из госпиталя находится и на кладбище с.Выдропужск</vt:lpstr>
      <vt:lpstr>Воинское захоронение в Бирючеве</vt:lpstr>
      <vt:lpstr>Захоронение летчиков 10 октября 2020 года</vt:lpstr>
      <vt:lpstr>Воинское захоронение на 396 км. Октябрьской железной дороги Москва-Санкт-Петербург по правой стороне на участке Спирово-Любинка </vt:lpstr>
      <vt:lpstr>Воинское захоронение в д.Бухолово </vt:lpstr>
      <vt:lpstr>Память о погибших воинах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Исследовательская работа  «Воинские захоронения на территории Спировского района Тверской области»</dc:title>
  <dc:creator>Teacher0987</dc:creator>
  <cp:lastModifiedBy>Olga Orlova</cp:lastModifiedBy>
  <cp:revision>10</cp:revision>
  <dcterms:created xsi:type="dcterms:W3CDTF">2023-02-16T18:35:51Z</dcterms:created>
  <dcterms:modified xsi:type="dcterms:W3CDTF">2025-05-13T13:08:22Z</dcterms:modified>
</cp:coreProperties>
</file>