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8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76" r:id="rId10"/>
    <p:sldId id="280" r:id="rId11"/>
    <p:sldId id="281" r:id="rId12"/>
    <p:sldId id="283" r:id="rId13"/>
    <p:sldId id="284" r:id="rId14"/>
    <p:sldId id="285" r:id="rId15"/>
    <p:sldId id="286" r:id="rId16"/>
    <p:sldId id="287" r:id="rId17"/>
    <p:sldId id="291" r:id="rId18"/>
    <p:sldId id="29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4757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Урок русского языка в 5 классе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                                           Составитель: Цветкова Ю.С.                               </a:t>
            </a:r>
          </a:p>
          <a:p>
            <a:r>
              <a:rPr lang="ru-RU" sz="1800" dirty="0"/>
              <a:t> </a:t>
            </a:r>
            <a:r>
              <a:rPr lang="ru-RU" sz="1800" dirty="0" smtClean="0"/>
              <a:t>                                                Учитель русского языка и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3017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Лошади бежали </a:t>
            </a:r>
            <a:r>
              <a:rPr lang="ru-RU" dirty="0" err="1" smtClean="0"/>
              <a:t>рысц</a:t>
            </a:r>
            <a:r>
              <a:rPr lang="ru-RU" dirty="0" smtClean="0"/>
              <a:t>…й.</a:t>
            </a:r>
          </a:p>
          <a:p>
            <a:pPr marL="0" indent="0">
              <a:buNone/>
            </a:pPr>
            <a:r>
              <a:rPr lang="ru-RU" dirty="0" smtClean="0"/>
              <a:t>Герасим толкнул дверь плеч…м.</a:t>
            </a:r>
          </a:p>
          <a:p>
            <a:pPr marL="0" indent="0">
              <a:buNone/>
            </a:pPr>
            <a:r>
              <a:rPr lang="ru-RU" dirty="0" smtClean="0"/>
              <a:t>Ласточка свила гнездо под крыш…й.                            Над рощ…й пронеслась туча.</a:t>
            </a:r>
          </a:p>
          <a:p>
            <a:pPr marL="0" indent="0">
              <a:buNone/>
            </a:pPr>
            <a:r>
              <a:rPr lang="ru-RU" dirty="0" smtClean="0"/>
              <a:t>Подобрали ребята двух </a:t>
            </a:r>
            <a:r>
              <a:rPr lang="ru-RU" dirty="0" err="1" smtClean="0"/>
              <a:t>птенц</a:t>
            </a:r>
            <a:r>
              <a:rPr lang="ru-RU" dirty="0" smtClean="0"/>
              <a:t>…в.</a:t>
            </a:r>
          </a:p>
          <a:p>
            <a:pPr marL="0" indent="0">
              <a:buNone/>
            </a:pPr>
            <a:r>
              <a:rPr lang="ru-RU" dirty="0" smtClean="0"/>
              <a:t>Ласточку называют вестниц…й весны.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Выборочный диктант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11657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              О                                            </a:t>
            </a:r>
            <a:r>
              <a:rPr lang="ru-RU" dirty="0">
                <a:solidFill>
                  <a:prstClr val="black"/>
                </a:solidFill>
              </a:rPr>
              <a:t>Е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</a:rPr>
              <a:t>          рысцой                                 крышей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</a:rPr>
              <a:t>          плечом                                 рощей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</a:rPr>
              <a:t>          птенцов                                вестницей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schemeClr val="bg1"/>
                </a:solidFill>
              </a:rPr>
              <a:t>Проверка</a:t>
            </a:r>
            <a:br>
              <a:rPr lang="ru-RU" sz="3200" b="1" i="1" dirty="0">
                <a:solidFill>
                  <a:schemeClr val="bg1"/>
                </a:solidFill>
              </a:rPr>
            </a:br>
            <a:r>
              <a:rPr lang="ru-RU" sz="3200" b="1" i="1" dirty="0">
                <a:solidFill>
                  <a:schemeClr val="bg1"/>
                </a:solidFill>
              </a:rPr>
              <a:t>Морфологический разбор по вариантам.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храбрец…м                   неудач…й</a:t>
            </a:r>
          </a:p>
          <a:p>
            <a:pPr marL="0" indent="0">
              <a:buNone/>
            </a:pPr>
            <a:r>
              <a:rPr lang="ru-RU" dirty="0" smtClean="0"/>
              <a:t>           встреч…й                       </a:t>
            </a:r>
            <a:r>
              <a:rPr lang="ru-RU" dirty="0" err="1" smtClean="0"/>
              <a:t>зайц</a:t>
            </a:r>
            <a:r>
              <a:rPr lang="ru-RU" dirty="0" smtClean="0"/>
              <a:t>…в</a:t>
            </a:r>
          </a:p>
          <a:p>
            <a:pPr marL="0" indent="0">
              <a:buNone/>
            </a:pPr>
            <a:r>
              <a:rPr lang="ru-RU" dirty="0" smtClean="0"/>
              <a:t>           ключ…м                         мудрец…в</a:t>
            </a:r>
          </a:p>
          <a:p>
            <a:pPr marL="0" indent="0">
              <a:buNone/>
            </a:pPr>
            <a:r>
              <a:rPr lang="ru-RU" dirty="0" smtClean="0"/>
              <a:t>           чертеж…м                     сторож…м</a:t>
            </a:r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dirty="0" err="1" smtClean="0"/>
              <a:t>каланч</a:t>
            </a:r>
            <a:r>
              <a:rPr lang="ru-RU" dirty="0" smtClean="0"/>
              <a:t>…й                       пейзаж…м</a:t>
            </a:r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dirty="0" err="1" smtClean="0"/>
              <a:t>гребц</a:t>
            </a:r>
            <a:r>
              <a:rPr lang="ru-RU" dirty="0" smtClean="0"/>
              <a:t>…в                          ш…пот</a:t>
            </a:r>
          </a:p>
          <a:p>
            <a:pPr marL="0" indent="0">
              <a:buNone/>
            </a:pPr>
            <a:r>
              <a:rPr lang="ru-RU" dirty="0" smtClean="0"/>
              <a:t>           удач…й                            ш…</a:t>
            </a:r>
            <a:r>
              <a:rPr lang="ru-RU" dirty="0" err="1" smtClean="0"/>
              <a:t>колад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Самостоятельная работа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2254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храбрец</a:t>
            </a:r>
            <a:r>
              <a:rPr lang="ru-RU" b="1" dirty="0" smtClean="0"/>
              <a:t>о</a:t>
            </a:r>
            <a:r>
              <a:rPr lang="ru-RU" dirty="0" smtClean="0"/>
              <a:t>м                                 неудач</a:t>
            </a:r>
            <a:r>
              <a:rPr lang="ru-RU" b="1" dirty="0" smtClean="0"/>
              <a:t>е</a:t>
            </a:r>
            <a:r>
              <a:rPr lang="ru-RU" dirty="0" smtClean="0"/>
              <a:t>й</a:t>
            </a:r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стреч</a:t>
            </a:r>
            <a:r>
              <a:rPr lang="ru-RU" b="1" dirty="0" smtClean="0"/>
              <a:t>е</a:t>
            </a:r>
            <a:r>
              <a:rPr lang="ru-RU" dirty="0" smtClean="0"/>
              <a:t>й                                     зайц</a:t>
            </a:r>
            <a:r>
              <a:rPr lang="ru-RU" b="1" dirty="0" smtClean="0"/>
              <a:t>е</a:t>
            </a:r>
            <a:r>
              <a:rPr lang="ru-RU" dirty="0" smtClean="0"/>
              <a:t>в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люч</a:t>
            </a:r>
            <a:r>
              <a:rPr lang="ru-RU" b="1" dirty="0" smtClean="0"/>
              <a:t>о</a:t>
            </a:r>
            <a:r>
              <a:rPr lang="ru-RU" dirty="0" smtClean="0"/>
              <a:t>м                                       мудрец</a:t>
            </a:r>
            <a:r>
              <a:rPr lang="ru-RU" b="1" dirty="0" smtClean="0"/>
              <a:t>о</a:t>
            </a:r>
            <a:r>
              <a:rPr lang="ru-RU" dirty="0" smtClean="0"/>
              <a:t>в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ертеж</a:t>
            </a:r>
            <a:r>
              <a:rPr lang="ru-RU" b="1" dirty="0" smtClean="0"/>
              <a:t>о</a:t>
            </a:r>
            <a:r>
              <a:rPr lang="ru-RU" dirty="0" smtClean="0"/>
              <a:t>м                                   сторож</a:t>
            </a:r>
            <a:r>
              <a:rPr lang="ru-RU" b="1" dirty="0" smtClean="0"/>
              <a:t>е</a:t>
            </a:r>
            <a:r>
              <a:rPr lang="ru-RU" dirty="0" smtClean="0"/>
              <a:t>м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аланч</a:t>
            </a:r>
            <a:r>
              <a:rPr lang="ru-RU" b="1" dirty="0" smtClean="0"/>
              <a:t>о</a:t>
            </a:r>
            <a:r>
              <a:rPr lang="ru-RU" dirty="0" smtClean="0"/>
              <a:t>й                                    пейзаж</a:t>
            </a:r>
            <a:r>
              <a:rPr lang="ru-RU" b="1" dirty="0" smtClean="0"/>
              <a:t>е</a:t>
            </a:r>
            <a:r>
              <a:rPr lang="ru-RU" dirty="0" smtClean="0"/>
              <a:t>м</a:t>
            </a:r>
          </a:p>
          <a:p>
            <a:pPr marL="0" indent="0">
              <a:buNone/>
            </a:pPr>
            <a:r>
              <a:rPr lang="ru-RU" dirty="0" smtClean="0"/>
              <a:t>гребц</a:t>
            </a:r>
            <a:r>
              <a:rPr lang="ru-RU" b="1" dirty="0" smtClean="0"/>
              <a:t>о</a:t>
            </a:r>
            <a:r>
              <a:rPr lang="ru-RU" dirty="0" smtClean="0"/>
              <a:t>в                                       ш</a:t>
            </a:r>
            <a:r>
              <a:rPr lang="ru-RU" b="1" dirty="0" smtClean="0"/>
              <a:t>ё</a:t>
            </a:r>
            <a:r>
              <a:rPr lang="ru-RU" dirty="0" smtClean="0"/>
              <a:t>пот</a:t>
            </a:r>
          </a:p>
          <a:p>
            <a:pPr marL="0" indent="0">
              <a:buNone/>
            </a:pPr>
            <a:r>
              <a:rPr lang="ru-RU" dirty="0"/>
              <a:t>у</a:t>
            </a:r>
            <a:r>
              <a:rPr lang="ru-RU" dirty="0" smtClean="0"/>
              <a:t>дач</a:t>
            </a:r>
            <a:r>
              <a:rPr lang="ru-RU" b="1" dirty="0" smtClean="0"/>
              <a:t>е</a:t>
            </a:r>
            <a:r>
              <a:rPr lang="ru-RU" dirty="0" smtClean="0"/>
              <a:t>й                                         ш</a:t>
            </a:r>
            <a:r>
              <a:rPr lang="ru-RU" b="1" dirty="0" smtClean="0"/>
              <a:t>о</a:t>
            </a:r>
            <a:r>
              <a:rPr lang="ru-RU" dirty="0" smtClean="0"/>
              <a:t>колад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       «5»</a:t>
            </a:r>
            <a:r>
              <a:rPr lang="ru-RU" sz="3600" dirty="0" smtClean="0"/>
              <a:t> – нет ошибок</a:t>
            </a:r>
          </a:p>
          <a:p>
            <a:pPr marL="0" indent="0">
              <a:buNone/>
            </a:pPr>
            <a:r>
              <a:rPr lang="ru-RU" sz="3600" dirty="0" smtClean="0"/>
              <a:t>                    </a:t>
            </a:r>
            <a:r>
              <a:rPr lang="ru-RU" sz="3600" b="1" dirty="0" smtClean="0"/>
              <a:t>«4»</a:t>
            </a:r>
            <a:r>
              <a:rPr lang="ru-RU" sz="3600" dirty="0" smtClean="0"/>
              <a:t> – одна ошибка</a:t>
            </a:r>
          </a:p>
          <a:p>
            <a:pPr marL="0" indent="0">
              <a:buNone/>
            </a:pPr>
            <a:r>
              <a:rPr lang="ru-RU" sz="3600" dirty="0" smtClean="0"/>
              <a:t>                    </a:t>
            </a:r>
            <a:r>
              <a:rPr lang="ru-RU" sz="3600" b="1" dirty="0" smtClean="0"/>
              <a:t>«3»</a:t>
            </a:r>
            <a:r>
              <a:rPr lang="ru-RU" sz="3600" dirty="0" smtClean="0"/>
              <a:t> – две или три ошибки</a:t>
            </a:r>
          </a:p>
          <a:p>
            <a:pPr marL="0" indent="0">
              <a:buNone/>
            </a:pPr>
            <a:r>
              <a:rPr lang="ru-RU" sz="3600" dirty="0" smtClean="0"/>
              <a:t>                    </a:t>
            </a:r>
            <a:r>
              <a:rPr lang="ru-RU" sz="3600" b="1" dirty="0" smtClean="0"/>
              <a:t>«2»</a:t>
            </a:r>
            <a:r>
              <a:rPr lang="ru-RU" sz="3600" dirty="0" smtClean="0"/>
              <a:t> – четыре и больше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Взаимопроверка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63668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</a:t>
            </a:r>
            <a:r>
              <a:rPr lang="ru-RU" sz="4400" dirty="0" smtClean="0"/>
              <a:t>Упр. 556 с.76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Самостоятельная работа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2513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нового вы узнали на уроке?</a:t>
            </a:r>
          </a:p>
          <a:p>
            <a:r>
              <a:rPr lang="ru-RU" dirty="0" smtClean="0"/>
              <a:t>Какую цель вы поставили в начале урока?</a:t>
            </a:r>
          </a:p>
          <a:p>
            <a:r>
              <a:rPr lang="ru-RU" dirty="0" smtClean="0"/>
              <a:t>Вы достигли поставленной цели?</a:t>
            </a:r>
          </a:p>
          <a:p>
            <a:r>
              <a:rPr lang="ru-RU" dirty="0" smtClean="0"/>
              <a:t>За что вы бы похвалили себя на уроке?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Вопросы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64131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п.99, орф.№18, упр.557   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Домашнее задание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622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Изучить правило о написании букв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о-е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шипящих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окончаниях существительных.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Научиться правильно писать слова с изучаемой орфограммой.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Научиться графически обозначать орфограмму, объяснять правописание букв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о-е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шипящих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окончаниях существительных.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Цели урока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0153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Без грамоты, как без свечки.</a:t>
            </a:r>
            <a:endParaRPr lang="ru-RU" sz="4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Пословица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18012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642283"/>
              </p:ext>
            </p:extLst>
          </p:nvPr>
        </p:nvGraphicFramePr>
        <p:xfrm>
          <a:off x="611560" y="1556792"/>
          <a:ext cx="8229600" cy="314756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750"/>
                        </a:spcAft>
                        <a:buNone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Зубов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много, а ничего не ест. </a:t>
                      </a:r>
                      <a:endParaRPr lang="ru-RU" sz="28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750"/>
                        </a:spcAft>
                        <a:buNone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золотой клубочек спрятался дубочек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Низок да колюч, сладок, а не пахуч. Ягоды сорвёшь – всю руку обдерёшь. </a:t>
                      </a: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Тихая речь, при которой звуки произносятся без участия голосовых связок. 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293096"/>
            <a:ext cx="6512511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Загадки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9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        Болеть душ…й, </a:t>
            </a:r>
          </a:p>
          <a:p>
            <a:pPr marL="0" indent="0">
              <a:buNone/>
            </a:pPr>
            <a:r>
              <a:rPr lang="ru-RU" sz="5400" dirty="0"/>
              <a:t> </a:t>
            </a:r>
            <a:r>
              <a:rPr lang="ru-RU" sz="5400" dirty="0" smtClean="0"/>
              <a:t>         болеть </a:t>
            </a:r>
            <a:r>
              <a:rPr lang="ru-RU" sz="5400" dirty="0" err="1" smtClean="0"/>
              <a:t>сердц</a:t>
            </a:r>
            <a:r>
              <a:rPr lang="ru-RU" sz="5400" dirty="0" smtClean="0"/>
              <a:t>…м.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Как вы понимаете смысл данных выражений?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9907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pPr marL="0" indent="0">
              <a:buNone/>
            </a:pPr>
            <a:r>
              <a:rPr lang="ru-RU" sz="2800" dirty="0" smtClean="0"/>
              <a:t>Дворцом, товарищем, шалашом, задачей, межой, репортажем, маршем, юношей, плащом, певцов.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Расставьте ударения в словах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6834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П</a:t>
            </a:r>
            <a:r>
              <a:rPr lang="ru-RU" sz="3200" b="1" i="1" dirty="0" smtClean="0"/>
              <a:t>роверка</a:t>
            </a:r>
            <a:endParaRPr lang="ru-RU" sz="32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 smtClean="0"/>
              <a:t>          </a:t>
            </a:r>
            <a:r>
              <a:rPr lang="ru-RU" dirty="0" smtClean="0"/>
              <a:t>Под ударением 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дворцом</a:t>
            </a:r>
          </a:p>
          <a:p>
            <a:pPr marL="0" indent="0">
              <a:buNone/>
            </a:pPr>
            <a:r>
              <a:rPr lang="ru-RU" dirty="0" smtClean="0"/>
              <a:t>                шалашом</a:t>
            </a:r>
          </a:p>
          <a:p>
            <a:pPr marL="0" indent="0">
              <a:buNone/>
            </a:pPr>
            <a:r>
              <a:rPr lang="ru-RU" dirty="0" smtClean="0"/>
              <a:t>                   межой</a:t>
            </a:r>
          </a:p>
          <a:p>
            <a:pPr marL="0" indent="0">
              <a:buNone/>
            </a:pPr>
            <a:r>
              <a:rPr lang="ru-RU" dirty="0" smtClean="0"/>
              <a:t>                  плащом</a:t>
            </a:r>
          </a:p>
          <a:p>
            <a:pPr marL="0" indent="0">
              <a:buNone/>
            </a:pPr>
            <a:r>
              <a:rPr lang="ru-RU" dirty="0" smtClean="0"/>
              <a:t>                  певцов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b="0" dirty="0" smtClean="0"/>
              <a:t>            </a:t>
            </a:r>
            <a:r>
              <a:rPr lang="ru-RU" dirty="0" smtClean="0"/>
              <a:t>Без ударения 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товарищем</a:t>
            </a:r>
          </a:p>
          <a:p>
            <a:pPr marL="0" indent="0">
              <a:buNone/>
            </a:pPr>
            <a:r>
              <a:rPr lang="ru-RU" dirty="0" smtClean="0"/>
              <a:t>               задачей</a:t>
            </a:r>
          </a:p>
          <a:p>
            <a:pPr marL="0" indent="0">
              <a:buNone/>
            </a:pPr>
            <a:r>
              <a:rPr lang="ru-RU" dirty="0" smtClean="0"/>
              <a:t>            репортажем </a:t>
            </a:r>
          </a:p>
          <a:p>
            <a:pPr marL="0" indent="0">
              <a:buNone/>
            </a:pPr>
            <a:r>
              <a:rPr lang="ru-RU" dirty="0" smtClean="0"/>
              <a:t>               маршем </a:t>
            </a:r>
          </a:p>
          <a:p>
            <a:pPr marL="0" indent="0">
              <a:buNone/>
            </a:pPr>
            <a:r>
              <a:rPr lang="ru-RU" dirty="0" smtClean="0"/>
              <a:t>               юношей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8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В окончаниях сущ.</a:t>
            </a:r>
          </a:p>
          <a:p>
            <a:pPr marL="0" indent="0">
              <a:buNone/>
            </a:pPr>
            <a:r>
              <a:rPr lang="ru-RU" dirty="0" smtClean="0"/>
              <a:t>                                    после шипящих и Ц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/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</a:t>
            </a:r>
            <a:r>
              <a:rPr lang="ru-RU" b="1" dirty="0" smtClean="0"/>
              <a:t>О                         Е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Схема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04202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87673"/>
              </p:ext>
            </p:extLst>
          </p:nvPr>
        </p:nvGraphicFramePr>
        <p:xfrm>
          <a:off x="467544" y="1844824"/>
          <a:ext cx="8219256" cy="3084576"/>
        </p:xfrm>
        <a:graphic>
          <a:graphicData uri="http://schemas.openxmlformats.org/drawingml/2006/table">
            <a:tbl>
              <a:tblPr/>
              <a:tblGrid>
                <a:gridCol w="8219256"/>
              </a:tblGrid>
              <a:tr h="21410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0" i="0" kern="5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Товарищ…м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встреч…й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луч…м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туч…й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кирпич…м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падеж…м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абзац…м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ru-RU" sz="4400" b="0" i="0" kern="5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силач…м</a:t>
                      </a:r>
                      <a:r>
                        <a:rPr lang="ru-RU" sz="4400" b="0" i="0" kern="5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. </a:t>
                      </a:r>
                      <a:endParaRPr lang="ru-RU" sz="4400" b="0" i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Объяснительный диктант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411291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144</TotalTime>
  <Words>346</Words>
  <Application>Microsoft Office PowerPoint</Application>
  <PresentationFormat>Экран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1_Волна</vt:lpstr>
      <vt:lpstr>Волна</vt:lpstr>
      <vt:lpstr>Урок русского языка в 5 классе</vt:lpstr>
      <vt:lpstr>Цели урока</vt:lpstr>
      <vt:lpstr>Пословица</vt:lpstr>
      <vt:lpstr>Загадки</vt:lpstr>
      <vt:lpstr>Как вы понимаете смысл данных выражений?</vt:lpstr>
      <vt:lpstr>Расставьте ударения в словах</vt:lpstr>
      <vt:lpstr>Проверка</vt:lpstr>
      <vt:lpstr>Схема</vt:lpstr>
      <vt:lpstr>Объяснительный диктант</vt:lpstr>
      <vt:lpstr>Выборочный диктант</vt:lpstr>
      <vt:lpstr>Проверка Морфологический разбор по вариантам.</vt:lpstr>
      <vt:lpstr>Самостоятельная работа</vt:lpstr>
      <vt:lpstr>Проверка</vt:lpstr>
      <vt:lpstr>Взаимопроверка</vt:lpstr>
      <vt:lpstr>Самостоятельная работа</vt:lpstr>
      <vt:lpstr>Вопросы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</cp:revision>
  <dcterms:created xsi:type="dcterms:W3CDTF">2021-03-13T22:18:07Z</dcterms:created>
  <dcterms:modified xsi:type="dcterms:W3CDTF">2021-03-20T10:33:15Z</dcterms:modified>
</cp:coreProperties>
</file>