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5.png" ContentType="image/png"/>
  <Override PartName="/ppt/media/image4.png" ContentType="image/png"/>
  <Override PartName="/ppt/media/image3.png" ContentType="image/png"/>
  <Override PartName="/ppt/media/image6.png" ContentType="image/png"/>
  <Override PartName="/ppt/media/image1.jpeg" ContentType="image/jpeg"/>
  <Override PartName="/ppt/media/image10.png" ContentType="image/png"/>
  <Override PartName="/ppt/media/image11.png" ContentType="image/png"/>
  <Override PartName="/ppt/media/image9.png" ContentType="image/png"/>
  <Override PartName="/ppt/media/image2.png" ContentType="image/png"/>
  <Override PartName="/ppt/media/image8.jpeg" ContentType="image/jpeg"/>
  <Override PartName="/ppt/media/image7.png" ContentType="image/png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subTitle"/>
          </p:nvPr>
        </p:nvSpPr>
        <p:spPr>
          <a:xfrm>
            <a:off x="2692440" y="1871280"/>
            <a:ext cx="6815160" cy="7025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2692440" y="1871280"/>
            <a:ext cx="6815160" cy="7025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1.xml"/><Relationship Id="rId10" Type="http://schemas.openxmlformats.org/officeDocument/2006/relationships/slideLayout" Target="../slideLayouts/slideLayout2.xml"/><Relationship Id="rId11" Type="http://schemas.openxmlformats.org/officeDocument/2006/relationships/slideLayout" Target="../slideLayouts/slideLayout3.xml"/><Relationship Id="rId12" Type="http://schemas.openxmlformats.org/officeDocument/2006/relationships/slideLayout" Target="../slideLayouts/slideLayout4.xml"/><Relationship Id="rId13" Type="http://schemas.openxmlformats.org/officeDocument/2006/relationships/slideLayout" Target="../slideLayouts/slideLayout5.xml"/><Relationship Id="rId14" Type="http://schemas.openxmlformats.org/officeDocument/2006/relationships/slideLayout" Target="../slideLayouts/slideLayout6.xml"/><Relationship Id="rId15" Type="http://schemas.openxmlformats.org/officeDocument/2006/relationships/slideLayout" Target="../slideLayouts/slideLayout7.xml"/><Relationship Id="rId16" Type="http://schemas.openxmlformats.org/officeDocument/2006/relationships/slideLayout" Target="../slideLayouts/slideLayout8.xml"/><Relationship Id="rId17" Type="http://schemas.openxmlformats.org/officeDocument/2006/relationships/slideLayout" Target="../slideLayouts/slideLayout9.xml"/><Relationship Id="rId18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1.xml"/><Relationship Id="rId20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6"/>
          <p:cNvGrpSpPr/>
          <p:nvPr/>
        </p:nvGrpSpPr>
        <p:grpSpPr>
          <a:xfrm>
            <a:off x="-15840" y="0"/>
            <a:ext cx="12229560" cy="6855840"/>
            <a:chOff x="-15840" y="0"/>
            <a:chExt cx="12229560" cy="6855840"/>
          </a:xfrm>
        </p:grpSpPr>
        <p:pic>
          <p:nvPicPr>
            <p:cNvPr id="1" name="Picture 7" descr="HD-PanelContent.png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8520" cy="6855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" name="Rectangle 8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75">
              <a:solidFill>
                <a:srgbClr val="83992a"/>
              </a:solidFill>
              <a:miter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3" name="Picture 9" descr="HDRibbonContent-UniformTrim.png"/>
            <p:cNvPicPr/>
            <p:nvPr/>
          </p:nvPicPr>
          <p:blipFill>
            <a:blip r:embed="rId4"/>
            <a:stretch/>
          </p:blipFill>
          <p:spPr>
            <a:xfrm>
              <a:off x="-15840" y="3153960"/>
              <a:ext cx="776880" cy="606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" name="Picture 10" descr="HDRibbonContent-UniformTrim.png"/>
            <p:cNvPicPr/>
            <p:nvPr/>
          </p:nvPicPr>
          <p:blipFill>
            <a:blip r:embed="rId5"/>
            <a:stretch/>
          </p:blipFill>
          <p:spPr>
            <a:xfrm>
              <a:off x="11436840" y="3153960"/>
              <a:ext cx="776880" cy="6062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5" name="Group 6"/>
          <p:cNvGrpSpPr/>
          <p:nvPr/>
        </p:nvGrpSpPr>
        <p:grpSpPr>
          <a:xfrm>
            <a:off x="-16920" y="0"/>
            <a:ext cx="12230640" cy="6855840"/>
            <a:chOff x="-16920" y="0"/>
            <a:chExt cx="12230640" cy="6855840"/>
          </a:xfrm>
        </p:grpSpPr>
        <p:pic>
          <p:nvPicPr>
            <p:cNvPr id="6" name="Picture 15" descr="HD-PanelTitleR1.png"/>
            <p:cNvPicPr/>
            <p:nvPr/>
          </p:nvPicPr>
          <p:blipFill>
            <a:blip r:embed="rId6"/>
            <a:stretch/>
          </p:blipFill>
          <p:spPr>
            <a:xfrm>
              <a:off x="0" y="0"/>
              <a:ext cx="12188520" cy="6855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" name="Rectangle 25"/>
            <p:cNvSpPr/>
            <p:nvPr/>
          </p:nvSpPr>
          <p:spPr>
            <a:xfrm>
              <a:off x="2328480" y="1540800"/>
              <a:ext cx="7543440" cy="3835080"/>
            </a:xfrm>
            <a:prstGeom prst="rect">
              <a:avLst/>
            </a:prstGeom>
            <a:noFill/>
            <a:ln w="15875">
              <a:solidFill>
                <a:srgbClr val="83992a"/>
              </a:solidFill>
              <a:miter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8" name="Picture 16" descr="HDRibbonTitle-UniformTrim.png"/>
            <p:cNvPicPr/>
            <p:nvPr/>
          </p:nvPicPr>
          <p:blipFill>
            <a:blip r:embed="rId7"/>
            <a:stretch/>
          </p:blipFill>
          <p:spPr>
            <a:xfrm>
              <a:off x="-16920" y="3147480"/>
              <a:ext cx="2477520" cy="612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" name="Picture 19" descr="HDRibbonTitle-UniformTrim.png"/>
            <p:cNvPicPr/>
            <p:nvPr/>
          </p:nvPicPr>
          <p:blipFill>
            <a:blip r:embed="rId8"/>
            <a:stretch/>
          </p:blipFill>
          <p:spPr>
            <a:xfrm>
              <a:off x="9736200" y="3147480"/>
              <a:ext cx="2477520" cy="6123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ru-RU" sz="5400" spc="-1" strike="noStrike">
                <a:solidFill>
                  <a:srgbClr val="262626"/>
                </a:solidFill>
                <a:latin typeface="Garamond"/>
              </a:rPr>
              <a:t>Образец заголовка</a:t>
            </a:r>
            <a:endParaRPr b="0" lang="en-US" sz="5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dt"/>
          </p:nvPr>
        </p:nvSpPr>
        <p:spPr>
          <a:xfrm>
            <a:off x="7983360" y="5037840"/>
            <a:ext cx="897120" cy="2790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CEF2B71-6D06-40D2-9B0E-46FA1C91EB4D}" type="datetime">
              <a:rPr b="0" lang="ru-RU" sz="1000" spc="-1" strike="noStrike">
                <a:solidFill>
                  <a:srgbClr val="000000"/>
                </a:solidFill>
                <a:latin typeface="Garamond"/>
              </a:rPr>
              <a:t>21.4.24</a:t>
            </a:fld>
            <a:endParaRPr b="0" lang="ru-RU" sz="1000" spc="-1" strike="noStrike"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ftr"/>
          </p:nvPr>
        </p:nvSpPr>
        <p:spPr>
          <a:xfrm>
            <a:off x="2692440" y="5037840"/>
            <a:ext cx="5214240" cy="2790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sldNum"/>
          </p:nvPr>
        </p:nvSpPr>
        <p:spPr>
          <a:xfrm>
            <a:off x="8956800" y="5037840"/>
            <a:ext cx="550800" cy="2790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592C29E-6B47-4466-8F4A-C7618A971D10}" type="slidenum">
              <a:rPr b="0" lang="ru-RU" sz="1000" spc="-1" strike="noStrike">
                <a:solidFill>
                  <a:srgbClr val="000000"/>
                </a:solidFill>
                <a:latin typeface="Garamond"/>
              </a:rPr>
              <a:t>&lt;номер&gt;</a:t>
            </a:fld>
            <a:endParaRPr b="0" lang="ru-RU" sz="1000" spc="-1" strike="noStrike">
              <a:latin typeface="Times New Roman"/>
            </a:endParaRPr>
          </a:p>
        </p:txBody>
      </p:sp>
      <p:sp>
        <p:nvSpPr>
          <p:cNvPr id="14" name="Straight Connector 14"/>
          <p:cNvSpPr/>
          <p:nvPr/>
        </p:nvSpPr>
        <p:spPr>
          <a:xfrm>
            <a:off x="2692080" y="3521880"/>
            <a:ext cx="6815880" cy="360"/>
          </a:xfrm>
          <a:prstGeom prst="line">
            <a:avLst/>
          </a:prstGeom>
          <a:ln>
            <a:solidFill>
              <a:srgbClr val="83992a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Для правки структуры щёлкните мышью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262626"/>
                </a:solidFill>
                <a:latin typeface="Garamond"/>
              </a:rPr>
              <a:t>Второй уровень структуры</a:t>
            </a:r>
            <a:endParaRPr b="0" lang="en-US" sz="1800" spc="-1" strike="noStrike">
              <a:solidFill>
                <a:srgbClr val="262626"/>
              </a:solidFill>
              <a:latin typeface="Garamond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262626"/>
                </a:solidFill>
                <a:latin typeface="Garamond"/>
              </a:rPr>
              <a:t>Третий уровень структуры</a:t>
            </a:r>
            <a:endParaRPr b="0" lang="en-US" sz="1600" spc="-1" strike="noStrike">
              <a:solidFill>
                <a:srgbClr val="262626"/>
              </a:solidFill>
              <a:latin typeface="Garamond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262626"/>
                </a:solidFill>
                <a:latin typeface="Garamond"/>
              </a:rPr>
              <a:t>Четвёртый уровень структуры</a:t>
            </a:r>
            <a:endParaRPr b="0" lang="en-US" sz="1400" spc="-1" strike="noStrike">
              <a:solidFill>
                <a:srgbClr val="262626"/>
              </a:solidFill>
              <a:latin typeface="Garamond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2626"/>
                </a:solidFill>
                <a:latin typeface="Garamond"/>
              </a:rPr>
              <a:t>Пятый уровень структуры</a:t>
            </a:r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2626"/>
                </a:solidFill>
                <a:latin typeface="Garamond"/>
              </a:rPr>
              <a:t>Шестой уровень структуры</a:t>
            </a:r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2626"/>
                </a:solidFill>
                <a:latin typeface="Garamond"/>
              </a:rPr>
              <a:t>Седьмой уровень структуры</a:t>
            </a:r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0" r:id="rId20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6"/>
          <p:cNvGrpSpPr/>
          <p:nvPr/>
        </p:nvGrpSpPr>
        <p:grpSpPr>
          <a:xfrm>
            <a:off x="-15840" y="0"/>
            <a:ext cx="12229560" cy="6855840"/>
            <a:chOff x="-15840" y="0"/>
            <a:chExt cx="12229560" cy="6855840"/>
          </a:xfrm>
        </p:grpSpPr>
        <p:pic>
          <p:nvPicPr>
            <p:cNvPr id="53" name="Picture 7" descr="HD-PanelContent.png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8520" cy="6855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4" name="Rectangle 8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75">
              <a:solidFill>
                <a:srgbClr val="83992a"/>
              </a:solidFill>
              <a:miter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55" name="Picture 9" descr="HDRibbonContent-UniformTrim.png"/>
            <p:cNvPicPr/>
            <p:nvPr/>
          </p:nvPicPr>
          <p:blipFill>
            <a:blip r:embed="rId4"/>
            <a:stretch/>
          </p:blipFill>
          <p:spPr>
            <a:xfrm>
              <a:off x="-15840" y="3153960"/>
              <a:ext cx="776880" cy="606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6" name="Picture 10" descr="HDRibbonContent-UniformTrim.png"/>
            <p:cNvPicPr/>
            <p:nvPr/>
          </p:nvPicPr>
          <p:blipFill>
            <a:blip r:embed="rId5"/>
            <a:stretch/>
          </p:blipFill>
          <p:spPr>
            <a:xfrm>
              <a:off x="11436840" y="3153960"/>
              <a:ext cx="776880" cy="6062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7" name="Straight Connector 6"/>
          <p:cNvSpPr/>
          <p:nvPr/>
        </p:nvSpPr>
        <p:spPr>
          <a:xfrm>
            <a:off x="1396080" y="2421360"/>
            <a:ext cx="9407160" cy="360"/>
          </a:xfrm>
          <a:prstGeom prst="line">
            <a:avLst/>
          </a:prstGeom>
          <a:ln>
            <a:solidFill>
              <a:srgbClr val="83992a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262626"/>
                </a:solidFill>
                <a:latin typeface="Garamond"/>
              </a:rPr>
              <a:t>Образец заголовка</a:t>
            </a:r>
            <a:endParaRPr b="0" lang="en-US" sz="4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>
            <a:noAutofit/>
          </a:bodyPr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ru-RU" sz="2400" spc="-1" strike="noStrike">
                <a:solidFill>
                  <a:srgbClr val="262626"/>
                </a:solidFill>
                <a:latin typeface="Garamond"/>
              </a:rPr>
              <a:t>Образец текста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ru-RU" sz="2000" spc="-1" strike="noStrike">
                <a:solidFill>
                  <a:srgbClr val="262626"/>
                </a:solidFill>
                <a:latin typeface="Garamond"/>
              </a:rPr>
              <a:t>Второй уровень</a:t>
            </a:r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  <a:p>
            <a:pPr lvl="2" marL="1200240" indent="-2854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ru-RU" sz="1800" spc="-1" strike="noStrike">
                <a:solidFill>
                  <a:srgbClr val="262626"/>
                </a:solidFill>
                <a:latin typeface="Garamond"/>
              </a:rPr>
              <a:t>Третий уровень</a:t>
            </a:r>
            <a:endParaRPr b="0" lang="en-US" sz="1800" spc="-1" strike="noStrike">
              <a:solidFill>
                <a:srgbClr val="262626"/>
              </a:solidFill>
              <a:latin typeface="Garamond"/>
            </a:endParaRPr>
          </a:p>
          <a:p>
            <a:pPr lvl="3" marL="1542960" indent="-1710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ru-RU" sz="1600" spc="-1" strike="noStrike">
                <a:solidFill>
                  <a:srgbClr val="262626"/>
                </a:solidFill>
                <a:latin typeface="Garamond"/>
              </a:rPr>
              <a:t>Четвертый уровень</a:t>
            </a:r>
            <a:endParaRPr b="0" lang="en-US" sz="1600" spc="-1" strike="noStrike">
              <a:solidFill>
                <a:srgbClr val="262626"/>
              </a:solidFill>
              <a:latin typeface="Garamond"/>
            </a:endParaRPr>
          </a:p>
          <a:p>
            <a:pPr lvl="4" marL="2000160" indent="-1710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ru-RU" sz="1400" spc="-1" strike="noStrike">
                <a:solidFill>
                  <a:srgbClr val="262626"/>
                </a:solidFill>
                <a:latin typeface="Garamond"/>
              </a:rPr>
              <a:t>Пятый уровень</a:t>
            </a:r>
            <a:endParaRPr b="0" lang="en-US" sz="1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dt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A21A846-FDA7-4E83-AFC6-221BF2D133E0}" type="datetime">
              <a:rPr b="0" lang="ru-RU" sz="1000" spc="-1" strike="noStrike">
                <a:solidFill>
                  <a:srgbClr val="000000"/>
                </a:solidFill>
                <a:latin typeface="Garamond"/>
              </a:rPr>
              <a:t>21.4.24</a:t>
            </a:fld>
            <a:endParaRPr b="0" lang="ru-RU" sz="1000" spc="-1" strike="noStrike">
              <a:latin typeface="Times New Roman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ftr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62" name="PlaceHolder 5"/>
          <p:cNvSpPr>
            <a:spLocks noGrp="1"/>
          </p:cNvSpPr>
          <p:nvPr>
            <p:ph type="sldNum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7102804-8EFF-4B8F-A5F7-27C43C3FDDF2}" type="slidenum">
              <a:rPr b="0" lang="ru-RU" sz="1000" spc="-1" strike="noStrike">
                <a:solidFill>
                  <a:srgbClr val="000000"/>
                </a:solidFill>
                <a:latin typeface="Garamond"/>
              </a:rPr>
              <a:t>&lt;номер&gt;</a:t>
            </a:fld>
            <a:endParaRPr b="0" lang="ru-RU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Заголовок 1"/>
          <p:cNvSpPr txBox="1"/>
          <p:nvPr/>
        </p:nvSpPr>
        <p:spPr>
          <a:xfrm>
            <a:off x="2325960" y="1636200"/>
            <a:ext cx="7523280" cy="1792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262626"/>
                </a:solidFill>
                <a:latin typeface="Garamond"/>
              </a:rPr>
              <a:t>Сообщение на тему </a:t>
            </a:r>
            <a:br/>
            <a:r>
              <a:rPr b="0" lang="ru-RU" sz="2800" spc="-1" strike="noStrike">
                <a:solidFill>
                  <a:srgbClr val="262626"/>
                </a:solidFill>
                <a:latin typeface="Garamond"/>
              </a:rPr>
              <a:t>Духовно-нравственное воспитание обучающихся как основа деятельности педагога в современных условиях на уроках информатики</a:t>
            </a:r>
            <a:endParaRPr b="0" lang="en-US" sz="2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00" name="Подзаголовок 2"/>
          <p:cNvSpPr txBox="1"/>
          <p:nvPr/>
        </p:nvSpPr>
        <p:spPr>
          <a:xfrm>
            <a:off x="2692440" y="3994560"/>
            <a:ext cx="6815160" cy="983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  <a:spcBef>
                <a:spcPts val="420"/>
              </a:spcBef>
              <a:spcAft>
                <a:spcPts val="601"/>
              </a:spcAft>
              <a:tabLst>
                <a:tab algn="l" pos="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Garamond"/>
              </a:rPr>
              <a:t>Автор: Окунева Наталья Владимировна</a:t>
            </a:r>
            <a:endParaRPr b="0" lang="ru-RU" sz="1500" spc="-1" strike="noStrike">
              <a:latin typeface="XO Oriel"/>
            </a:endParaRPr>
          </a:p>
          <a:p>
            <a:pPr algn="r">
              <a:lnSpc>
                <a:spcPct val="100000"/>
              </a:lnSpc>
              <a:spcBef>
                <a:spcPts val="420"/>
              </a:spcBef>
              <a:spcAft>
                <a:spcPts val="601"/>
              </a:spcAft>
              <a:tabLst>
                <a:tab algn="l" pos="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Garamond"/>
              </a:rPr>
              <a:t>учитель информатики в МОУ СОШ №8 </a:t>
            </a:r>
            <a:endParaRPr b="0" lang="ru-RU" sz="1500" spc="-1" strike="noStrike">
              <a:latin typeface="XO Oriel"/>
            </a:endParaRPr>
          </a:p>
          <a:p>
            <a:pPr algn="r">
              <a:lnSpc>
                <a:spcPct val="100000"/>
              </a:lnSpc>
              <a:spcBef>
                <a:spcPts val="420"/>
              </a:spcBef>
              <a:spcAft>
                <a:spcPts val="601"/>
              </a:spcAft>
              <a:tabLst>
                <a:tab algn="l" pos="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Garamond"/>
              </a:rPr>
              <a:t>пгт Спирово</a:t>
            </a:r>
            <a:endParaRPr b="0" lang="ru-RU" sz="15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Заголовок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262626"/>
                </a:solidFill>
                <a:latin typeface="Garamond"/>
              </a:rPr>
              <a:t>Задание 2</a:t>
            </a:r>
            <a:endParaRPr b="0" lang="en-US" sz="4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8" name="Объект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ru-RU" sz="2400" spc="-1" strike="noStrike">
                <a:solidFill>
                  <a:srgbClr val="262626"/>
                </a:solidFill>
                <a:latin typeface="Garamond"/>
              </a:rPr>
              <a:t>Создание презентации </a:t>
            </a: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Power Pint</a:t>
            </a:r>
            <a:r>
              <a:rPr b="0" lang="ru-RU" sz="2400" spc="-1" strike="noStrike">
                <a:solidFill>
                  <a:srgbClr val="262626"/>
                </a:solidFill>
                <a:latin typeface="Garamond"/>
              </a:rPr>
              <a:t> на тему «Достопримечательности нашего города» 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tabLst>
                <a:tab algn="l" pos="0"/>
              </a:tabLst>
            </a:pP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Заголовок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262626"/>
                </a:solidFill>
                <a:latin typeface="Garamond"/>
              </a:rPr>
              <a:t>Задание 3 </a:t>
            </a:r>
            <a:endParaRPr b="0" lang="en-US" sz="4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20" name="Объект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ru-RU" sz="2400" spc="-1" strike="noStrike">
                <a:solidFill>
                  <a:srgbClr val="262626"/>
                </a:solidFill>
                <a:latin typeface="Garamond"/>
              </a:rPr>
              <a:t>При изучении баз данных – создание мини-справочника «Герои нашего края» 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tabLst>
                <a:tab algn="l" pos="0"/>
              </a:tabLst>
            </a:pP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Заголовок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262626"/>
                </a:solidFill>
                <a:latin typeface="Garamond"/>
              </a:rPr>
              <a:t>Задание 4</a:t>
            </a:r>
            <a:endParaRPr b="0" lang="en-US" sz="4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22" name="Объект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ru-RU" sz="2400" spc="-1" strike="noStrike">
                <a:solidFill>
                  <a:srgbClr val="262626"/>
                </a:solidFill>
                <a:latin typeface="Garamond"/>
              </a:rPr>
              <a:t>Численность населения Тверской области – работа в табличном редакторе </a:t>
            </a: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Excel</a:t>
            </a:r>
            <a:r>
              <a:rPr b="0" lang="ru-RU" sz="2400" spc="-1" strike="noStrike">
                <a:solidFill>
                  <a:srgbClr val="262626"/>
                </a:solidFill>
                <a:latin typeface="Garamond"/>
              </a:rPr>
              <a:t>, составление таблиц по темам «Рождаемость», «Браки и разводы», «Смертность», «Миграция»; создание графиков на основе таблиц 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tabLst>
                <a:tab algn="l" pos="0"/>
              </a:tabLst>
            </a:pP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Заголовок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262626"/>
                </a:solidFill>
                <a:latin typeface="Garamond"/>
              </a:rPr>
              <a:t>Выводы</a:t>
            </a:r>
            <a:endParaRPr b="0" lang="en-US" sz="4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24" name="Объект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ru-RU" sz="2400" spc="-1" strike="noStrike">
                <a:solidFill>
                  <a:srgbClr val="262626"/>
                </a:solidFill>
                <a:latin typeface="Garamond"/>
              </a:rPr>
              <a:t>Тематика заданий патриотической и духовно-нравственной направленности 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ru-RU" sz="2400" spc="-1" strike="noStrike">
                <a:solidFill>
                  <a:srgbClr val="262626"/>
                </a:solidFill>
                <a:latin typeface="Garamond"/>
              </a:rPr>
              <a:t>Совмещение программы воспитания и программы преподавания информатики 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ru-RU" sz="2400" spc="-1" strike="noStrike">
                <a:solidFill>
                  <a:srgbClr val="262626"/>
                </a:solidFill>
                <a:latin typeface="Garamond"/>
              </a:rPr>
              <a:t>Выполнение практических заданий по информатике 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Заголовок 3"/>
          <p:cNvSpPr txBox="1"/>
          <p:nvPr/>
        </p:nvSpPr>
        <p:spPr>
          <a:xfrm>
            <a:off x="2692440" y="1871280"/>
            <a:ext cx="6815160" cy="1515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ru-RU" sz="5400" spc="-1" strike="noStrike">
                <a:solidFill>
                  <a:srgbClr val="262626"/>
                </a:solidFill>
                <a:latin typeface="Garamond"/>
              </a:rPr>
              <a:t>Спасибо за внимание!</a:t>
            </a:r>
            <a:endParaRPr b="0" lang="en-US" sz="5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26" name="Подзаголовок 4"/>
          <p:cNvSpPr txBox="1"/>
          <p:nvPr/>
        </p:nvSpPr>
        <p:spPr>
          <a:xfrm>
            <a:off x="2692440" y="3657600"/>
            <a:ext cx="6815160" cy="1320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Заголовок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262626"/>
                </a:solidFill>
                <a:latin typeface="Garamond"/>
              </a:rPr>
              <a:t>Духовно-нравственное воспитание</a:t>
            </a:r>
            <a:endParaRPr b="0" lang="en-US" sz="4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02" name="Объект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tabLst>
                <a:tab algn="l" pos="0"/>
              </a:tabLst>
            </a:pPr>
            <a:r>
              <a:rPr b="0" lang="ru-RU" sz="2400" spc="-1" strike="noStrike">
                <a:solidFill>
                  <a:srgbClr val="262626"/>
                </a:solidFill>
                <a:latin typeface="Garamond"/>
              </a:rPr>
              <a:t>целенаправленно организованный процесс содействия самоопределению личности в ее духовно-нравственном становлении, то есть формирования у неё нравственных чувств, нравственного убеждения, нравственной позиции, нравственных привычек, умений и навыков, поведения, нравственных качеств. 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Заголовок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8000"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262626"/>
                </a:solidFill>
                <a:latin typeface="Garamond"/>
              </a:rPr>
              <a:t>Нравственные чувства и нравственные качества</a:t>
            </a:r>
            <a:endParaRPr b="0" lang="en-US" sz="4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04" name="Объект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ru-RU" sz="2400" spc="-1" strike="noStrike">
                <a:solidFill>
                  <a:srgbClr val="262626"/>
                </a:solidFill>
                <a:latin typeface="Garamond"/>
              </a:rPr>
              <a:t>Чувства: совесть, милосердие, сопереживание близким, родному дому, природе, добросердечность, любовь, вера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ru-RU" sz="2400" spc="-1" strike="noStrike">
                <a:solidFill>
                  <a:srgbClr val="262626"/>
                </a:solidFill>
                <a:latin typeface="Garamond"/>
              </a:rPr>
              <a:t>Качества: трудолюбие послушание, уважение, правдивость, вдумчивость, доверие 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Заголовок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8000"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262626"/>
                </a:solidFill>
                <a:latin typeface="Garamond"/>
              </a:rPr>
              <a:t>Цель и задачи духовно-нравственного воспитания</a:t>
            </a:r>
            <a:endParaRPr b="0" lang="en-US" sz="4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06" name="Объект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ru-RU" sz="2400" spc="-1" strike="noStrike">
                <a:solidFill>
                  <a:srgbClr val="262626"/>
                </a:solidFill>
                <a:latin typeface="Garamond"/>
              </a:rPr>
              <a:t>Главная цель: воспитание человека, подготовленного к деланию добра и духовному возрастанию 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ru-RU" sz="2400" spc="-1" strike="noStrike">
                <a:solidFill>
                  <a:srgbClr val="262626"/>
                </a:solidFill>
                <a:latin typeface="Garamond"/>
              </a:rPr>
              <a:t>Приоритетная задача: создать внутреннюю направленность человека, способного к духовно-нравственному самосовершенствованию в условиях деятельностного творчества 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tabLst>
                <a:tab algn="l" pos="0"/>
              </a:tabLst>
            </a:pP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Заголовок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262626"/>
                </a:solidFill>
                <a:latin typeface="Garamond"/>
              </a:rPr>
              <a:t>Базовые национальные ценности </a:t>
            </a:r>
            <a:endParaRPr b="0" lang="en-US" sz="4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08" name="Объект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75000"/>
          </a:bodyPr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ru-RU" sz="2400" spc="-1" strike="noStrike">
                <a:solidFill>
                  <a:srgbClr val="262626"/>
                </a:solidFill>
                <a:latin typeface="Garamond"/>
              </a:rPr>
              <a:t>Патриотизм 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ru-RU" sz="2400" spc="-1" strike="noStrike">
                <a:solidFill>
                  <a:srgbClr val="262626"/>
                </a:solidFill>
                <a:latin typeface="Garamond"/>
              </a:rPr>
              <a:t>Социальная солидарность 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ru-RU" sz="2400" spc="-1" strike="noStrike">
                <a:solidFill>
                  <a:srgbClr val="262626"/>
                </a:solidFill>
                <a:latin typeface="Garamond"/>
              </a:rPr>
              <a:t>Гражданственность 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ru-RU" sz="2400" spc="-1" strike="noStrike">
                <a:solidFill>
                  <a:srgbClr val="262626"/>
                </a:solidFill>
                <a:latin typeface="Garamond"/>
              </a:rPr>
              <a:t>Семья 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ru-RU" sz="2400" spc="-1" strike="noStrike">
                <a:solidFill>
                  <a:srgbClr val="262626"/>
                </a:solidFill>
                <a:latin typeface="Garamond"/>
              </a:rPr>
              <a:t>Труд и творчество 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ru-RU" sz="2400" spc="-1" strike="noStrike">
                <a:solidFill>
                  <a:srgbClr val="262626"/>
                </a:solidFill>
                <a:latin typeface="Garamond"/>
              </a:rPr>
              <a:t>Наука 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ru-RU" sz="2400" spc="-1" strike="noStrike">
                <a:solidFill>
                  <a:srgbClr val="262626"/>
                </a:solidFill>
                <a:latin typeface="Garamond"/>
              </a:rPr>
              <a:t>Традиционные российские религии 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ru-RU" sz="2400" spc="-1" strike="noStrike">
                <a:solidFill>
                  <a:srgbClr val="262626"/>
                </a:solidFill>
                <a:latin typeface="Garamond"/>
              </a:rPr>
              <a:t>Искусство и литература 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Заголовок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48000"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262626"/>
                </a:solidFill>
                <a:latin typeface="Garamond"/>
              </a:rPr>
              <a:t>Духовно-нравственное воспитание в разрезе образовательной деятельности</a:t>
            </a:r>
            <a:endParaRPr b="0" lang="en-US" sz="4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0" name="Объект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ru-RU" sz="2400" spc="-1" strike="noStrike">
                <a:solidFill>
                  <a:srgbClr val="262626"/>
                </a:solidFill>
                <a:latin typeface="Garamond"/>
              </a:rPr>
              <a:t>Цель – воспитание, социально-педагогическая поддержка становления и развития высоконравственного, ответственного, творческого, инициативного, компетентного гражданина России 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Заголовок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262626"/>
                </a:solidFill>
                <a:latin typeface="Garamond"/>
              </a:rPr>
              <a:t>Основы развития нравственности </a:t>
            </a:r>
            <a:endParaRPr b="0" lang="en-US" sz="4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2" name="Объект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ru-RU" sz="2400" spc="-1" strike="noStrike">
                <a:solidFill>
                  <a:srgbClr val="262626"/>
                </a:solidFill>
                <a:latin typeface="Garamond"/>
              </a:rPr>
              <a:t>Нравственный пример педагога 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ru-RU" sz="2400" spc="-1" strike="noStrike">
                <a:solidFill>
                  <a:srgbClr val="262626"/>
                </a:solidFill>
                <a:latin typeface="Garamond"/>
              </a:rPr>
              <a:t>Социально-педагогическое партнерство 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ru-RU" sz="2400" spc="-1" strike="noStrike">
                <a:solidFill>
                  <a:srgbClr val="262626"/>
                </a:solidFill>
                <a:latin typeface="Garamond"/>
              </a:rPr>
              <a:t>Индивидуально-личностное развитие 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ru-RU" sz="2400" spc="-1" strike="noStrike">
                <a:solidFill>
                  <a:srgbClr val="262626"/>
                </a:solidFill>
                <a:latin typeface="Garamond"/>
              </a:rPr>
              <a:t>Интегративность программ духовно-нравственного воспитания 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ru-RU" sz="2400" spc="-1" strike="noStrike">
                <a:solidFill>
                  <a:srgbClr val="262626"/>
                </a:solidFill>
                <a:latin typeface="Garamond"/>
              </a:rPr>
              <a:t>Социальная востребованность воспитания 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Заголовок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48000"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262626"/>
                </a:solidFill>
                <a:latin typeface="Garamond"/>
              </a:rPr>
              <a:t>Духовно-нравственное воспитание на уроках информатики </a:t>
            </a:r>
            <a:endParaRPr b="0" lang="en-US" sz="4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4" name="Объект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52000"/>
          </a:bodyPr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ru-RU" sz="2400" spc="-1" strike="noStrike">
                <a:solidFill>
                  <a:srgbClr val="262626"/>
                </a:solidFill>
                <a:latin typeface="Garamond"/>
              </a:rPr>
              <a:t>Цель: формирование духовно-нравственной культуры и гражданской позиции молодого поколения на уроках информатики 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ru-RU" sz="2400" spc="-1" strike="noStrike">
                <a:solidFill>
                  <a:srgbClr val="262626"/>
                </a:solidFill>
                <a:latin typeface="Garamond"/>
              </a:rPr>
              <a:t>Задачи: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tabLst>
                <a:tab algn="l" pos="0"/>
              </a:tabLst>
            </a:pPr>
            <a:r>
              <a:rPr b="0" lang="ru-RU" sz="2400" spc="-1" strike="noStrike">
                <a:solidFill>
                  <a:srgbClr val="262626"/>
                </a:solidFill>
                <a:latin typeface="Garamond"/>
              </a:rPr>
              <a:t>– </a:t>
            </a:r>
            <a:r>
              <a:rPr b="0" lang="ru-RU" sz="2400" spc="-1" strike="noStrike">
                <a:solidFill>
                  <a:srgbClr val="262626"/>
                </a:solidFill>
                <a:latin typeface="Garamond"/>
              </a:rPr>
              <a:t>расширение спектра информационных форм и методов работы по духовно-нравственному воспитанию;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tabLst>
                <a:tab algn="l" pos="0"/>
              </a:tabLst>
            </a:pPr>
            <a:r>
              <a:rPr b="0" lang="ru-RU" sz="2400" spc="-1" strike="noStrike">
                <a:solidFill>
                  <a:srgbClr val="262626"/>
                </a:solidFill>
                <a:latin typeface="Garamond"/>
              </a:rPr>
              <a:t>– </a:t>
            </a:r>
            <a:r>
              <a:rPr b="0" lang="ru-RU" sz="2400" spc="-1" strike="noStrike">
                <a:solidFill>
                  <a:srgbClr val="262626"/>
                </a:solidFill>
                <a:latin typeface="Garamond"/>
              </a:rPr>
              <a:t>повышение эффективности и качества процесса обучения за счет реализации средств ИКТ;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tabLst>
                <a:tab algn="l" pos="0"/>
              </a:tabLst>
            </a:pPr>
            <a:r>
              <a:rPr b="0" lang="ru-RU" sz="2400" spc="-1" strike="noStrike">
                <a:solidFill>
                  <a:srgbClr val="262626"/>
                </a:solidFill>
                <a:latin typeface="Garamond"/>
              </a:rPr>
              <a:t>– </a:t>
            </a:r>
            <a:r>
              <a:rPr b="0" lang="ru-RU" sz="2400" spc="-1" strike="noStrike">
                <a:solidFill>
                  <a:srgbClr val="262626"/>
                </a:solidFill>
                <a:latin typeface="Garamond"/>
              </a:rPr>
              <a:t>углубление меж предметных связей за счет использования современных средств обработки информации, в том числе и аудиовизуальной, при решении задач из различных предметных областей.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tabLst>
                <a:tab algn="l" pos="0"/>
              </a:tabLst>
            </a:pP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Заголовок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262626"/>
                </a:solidFill>
                <a:latin typeface="Garamond"/>
              </a:rPr>
              <a:t>Задание 1</a:t>
            </a:r>
            <a:endParaRPr b="0" lang="en-US" sz="4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6" name="Объект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b="0" lang="ru-RU" sz="2400" spc="-1" strike="noStrike">
                <a:solidFill>
                  <a:srgbClr val="262626"/>
                </a:solidFill>
                <a:latin typeface="Garamond"/>
              </a:rPr>
              <a:t>Составить кроссворд с помощью табличной функции </a:t>
            </a: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Word </a:t>
            </a:r>
            <a:r>
              <a:rPr b="0" lang="ru-RU" sz="2400" spc="-1" strike="noStrike">
                <a:solidFill>
                  <a:srgbClr val="262626"/>
                </a:solidFill>
                <a:latin typeface="Garamond"/>
              </a:rPr>
              <a:t>на тему «Великая Отечественная война» (не менее 10 слов)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</TotalTime>
  <Application>Редактор_презентаций/2022.01.0.0$Linux_X86_64 LibreOffice_project/</Application>
  <AppVersion>15.0000</AppVersion>
  <Words>357</Words>
  <Paragraphs>46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2024-03-26T07:39:59Z</dcterms:created>
  <dc:creator>UseR</dc:creator>
  <dc:description/>
  <dc:language>ru-RU</dc:language>
  <cp:lastModifiedBy/>
  <dcterms:modified xsi:type="dcterms:W3CDTF">2024-04-21T18:31:53Z</dcterms:modified>
  <cp:revision>5</cp:revision>
  <dc:subject/>
  <dc:title>Сообщение на тему  Духовно-нравственное воспитание обучающихся как основа деятельности педагога в современных условиях на уроках информатики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14</vt:i4>
  </property>
</Properties>
</file>